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1" r:id="rId4"/>
    <p:sldId id="262" r:id="rId5"/>
    <p:sldId id="258" r:id="rId6"/>
    <p:sldId id="260" r:id="rId7"/>
    <p:sldId id="263" r:id="rId8"/>
    <p:sldId id="264" r:id="rId9"/>
    <p:sldId id="265" r:id="rId10"/>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rtinPC\Desktop\Kuba%20kurz\ufc\ufc_figh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50000"/>
              </a:schemeClr>
            </a:solidFill>
            <a:ln>
              <a:noFill/>
            </a:ln>
            <a:effectLst/>
          </c:spPr>
          <c:invertIfNegative val="0"/>
          <c:cat>
            <c:strRef>
              <c:f>'pivot - národnosti'!$E$5:$E$22</c:f>
              <c:strCache>
                <c:ptCount val="18"/>
                <c:pt idx="0">
                  <c:v>Canada</c:v>
                </c:pt>
                <c:pt idx="1">
                  <c:v>England</c:v>
                </c:pt>
                <c:pt idx="2">
                  <c:v>Japan</c:v>
                </c:pt>
                <c:pt idx="3">
                  <c:v>USA</c:v>
                </c:pt>
                <c:pt idx="4">
                  <c:v>Russia</c:v>
                </c:pt>
                <c:pt idx="5">
                  <c:v>Australia</c:v>
                </c:pt>
                <c:pt idx="6">
                  <c:v>Poland</c:v>
                </c:pt>
                <c:pt idx="7">
                  <c:v>Sweden</c:v>
                </c:pt>
                <c:pt idx="8">
                  <c:v>Mexico</c:v>
                </c:pt>
                <c:pt idx="9">
                  <c:v>France</c:v>
                </c:pt>
                <c:pt idx="10">
                  <c:v>Netherlands</c:v>
                </c:pt>
                <c:pt idx="11">
                  <c:v>South Korea</c:v>
                </c:pt>
                <c:pt idx="12">
                  <c:v>Ireland</c:v>
                </c:pt>
                <c:pt idx="13">
                  <c:v>Finland</c:v>
                </c:pt>
                <c:pt idx="14">
                  <c:v>Germany</c:v>
                </c:pt>
                <c:pt idx="15">
                  <c:v>China</c:v>
                </c:pt>
                <c:pt idx="16">
                  <c:v>Peru</c:v>
                </c:pt>
                <c:pt idx="17">
                  <c:v>Argentina</c:v>
                </c:pt>
              </c:strCache>
            </c:strRef>
          </c:cat>
          <c:val>
            <c:numRef>
              <c:f>'pivot - národnosti'!$F$5:$F$22</c:f>
              <c:numCache>
                <c:formatCode>General</c:formatCode>
                <c:ptCount val="18"/>
                <c:pt idx="0">
                  <c:v>69</c:v>
                </c:pt>
                <c:pt idx="1">
                  <c:v>54</c:v>
                </c:pt>
                <c:pt idx="2">
                  <c:v>52</c:v>
                </c:pt>
                <c:pt idx="3">
                  <c:v>31</c:v>
                </c:pt>
                <c:pt idx="4">
                  <c:v>24</c:v>
                </c:pt>
                <c:pt idx="5">
                  <c:v>23</c:v>
                </c:pt>
                <c:pt idx="6">
                  <c:v>17</c:v>
                </c:pt>
                <c:pt idx="7">
                  <c:v>15</c:v>
                </c:pt>
                <c:pt idx="8">
                  <c:v>13</c:v>
                </c:pt>
                <c:pt idx="9">
                  <c:v>12</c:v>
                </c:pt>
                <c:pt idx="10">
                  <c:v>10</c:v>
                </c:pt>
                <c:pt idx="11">
                  <c:v>8</c:v>
                </c:pt>
                <c:pt idx="12">
                  <c:v>7</c:v>
                </c:pt>
                <c:pt idx="13">
                  <c:v>5</c:v>
                </c:pt>
                <c:pt idx="14">
                  <c:v>5</c:v>
                </c:pt>
                <c:pt idx="15">
                  <c:v>4</c:v>
                </c:pt>
                <c:pt idx="16">
                  <c:v>4</c:v>
                </c:pt>
                <c:pt idx="17">
                  <c:v>3</c:v>
                </c:pt>
              </c:numCache>
            </c:numRef>
          </c:val>
          <c:extLst>
            <c:ext xmlns:c16="http://schemas.microsoft.com/office/drawing/2014/chart" uri="{C3380CC4-5D6E-409C-BE32-E72D297353CC}">
              <c16:uniqueId val="{00000000-3B33-4290-B12F-3C4E2A19C992}"/>
            </c:ext>
          </c:extLst>
        </c:ser>
        <c:dLbls>
          <c:showLegendKey val="0"/>
          <c:showVal val="0"/>
          <c:showCatName val="0"/>
          <c:showSerName val="0"/>
          <c:showPercent val="0"/>
          <c:showBubbleSize val="0"/>
        </c:dLbls>
        <c:gapWidth val="219"/>
        <c:overlap val="-27"/>
        <c:axId val="1043722304"/>
        <c:axId val="1043726624"/>
      </c:barChart>
      <c:catAx>
        <c:axId val="104372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effectLst>
                  <a:outerShdw blurRad="50800" dist="50800" dir="5400000" sx="1000" sy="1000" algn="ctr" rotWithShape="0">
                    <a:schemeClr val="bg1">
                      <a:lumMod val="65000"/>
                    </a:schemeClr>
                  </a:outerShdw>
                </a:effectLst>
                <a:latin typeface="+mn-lt"/>
                <a:ea typeface="+mn-ea"/>
                <a:cs typeface="+mn-cs"/>
              </a:defRPr>
            </a:pPr>
            <a:endParaRPr lang="cs-CZ"/>
          </a:p>
        </c:txPr>
        <c:crossAx val="1043726624"/>
        <c:crosses val="autoZero"/>
        <c:auto val="1"/>
        <c:lblAlgn val="ctr"/>
        <c:lblOffset val="100"/>
        <c:noMultiLvlLbl val="0"/>
      </c:catAx>
      <c:valAx>
        <c:axId val="1043726624"/>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effectLst>
                  <a:outerShdw blurRad="50800" dist="50800" dir="5400000" sx="1000" sy="1000" algn="ctr" rotWithShape="0">
                    <a:schemeClr val="bg1">
                      <a:lumMod val="65000"/>
                    </a:schemeClr>
                  </a:outerShdw>
                </a:effectLst>
                <a:latin typeface="+mn-lt"/>
                <a:ea typeface="+mn-ea"/>
                <a:cs typeface="+mn-cs"/>
              </a:defRPr>
            </a:pPr>
            <a:endParaRPr lang="cs-CZ"/>
          </a:p>
        </c:txPr>
        <c:crossAx val="104372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alpha val="0"/>
        </a:schemeClr>
      </a:solidFill>
      <a:round/>
    </a:ln>
    <a:effectLst/>
  </c:spPr>
  <c:txPr>
    <a:bodyPr/>
    <a:lstStyle/>
    <a:p>
      <a:pPr>
        <a:defRPr>
          <a:solidFill>
            <a:schemeClr val="bg1">
              <a:lumMod val="50000"/>
            </a:schemeClr>
          </a:solidFill>
          <a:effectLst>
            <a:outerShdw blurRad="50800" dist="50800" dir="5400000" sx="1000" sy="1000" algn="ctr" rotWithShape="0">
              <a:schemeClr val="bg1">
                <a:lumMod val="65000"/>
              </a:schemeClr>
            </a:outerShdw>
          </a:effectLst>
        </a:defRPr>
      </a:pPr>
      <a:endParaRPr lang="cs-CZ"/>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50000"/>
              </a:schemeClr>
            </a:solidFill>
            <a:ln w="0">
              <a:noFill/>
            </a:ln>
            <a:effectLst/>
          </c:spPr>
          <c:invertIfNegative val="0"/>
          <c:dPt>
            <c:idx val="0"/>
            <c:invertIfNegative val="0"/>
            <c:bubble3D val="0"/>
            <c:spPr>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6200000" scaled="1"/>
                <a:tileRect/>
              </a:gradFill>
              <a:ln w="0">
                <a:noFill/>
              </a:ln>
              <a:effectLst/>
            </c:spPr>
            <c:extLst>
              <c:ext xmlns:c16="http://schemas.microsoft.com/office/drawing/2014/chart" uri="{C3380CC4-5D6E-409C-BE32-E72D297353CC}">
                <c16:uniqueId val="{00000001-7886-4E74-ACA7-4D30AE603856}"/>
              </c:ext>
            </c:extLst>
          </c:dPt>
          <c:cat>
            <c:strRef>
              <c:f>'odpovědi + grafy'!$B$48:$B$58</c:f>
              <c:strCache>
                <c:ptCount val="11"/>
                <c:pt idx="0">
                  <c:v>Donald Cerrone</c:v>
                </c:pt>
                <c:pt idx="1">
                  <c:v>Demian Maia</c:v>
                </c:pt>
                <c:pt idx="2">
                  <c:v>Jim Miller</c:v>
                </c:pt>
                <c:pt idx="3">
                  <c:v>Michael Bisping</c:v>
                </c:pt>
                <c:pt idx="4">
                  <c:v>Rafael Dos Anjos</c:v>
                </c:pt>
                <c:pt idx="5">
                  <c:v>Georges St-Pierre</c:v>
                </c:pt>
                <c:pt idx="6">
                  <c:v>Frankie Edgar</c:v>
                </c:pt>
                <c:pt idx="7">
                  <c:v>Matt Hughes</c:v>
                </c:pt>
                <c:pt idx="8">
                  <c:v>Charles Oliveira</c:v>
                </c:pt>
                <c:pt idx="9">
                  <c:v>Dustin Poirier</c:v>
                </c:pt>
                <c:pt idx="10">
                  <c:v>Diego Sanchez</c:v>
                </c:pt>
              </c:strCache>
            </c:strRef>
          </c:cat>
          <c:val>
            <c:numRef>
              <c:f>'odpovědi + grafy'!$C$48:$C$58</c:f>
              <c:numCache>
                <c:formatCode>General</c:formatCode>
                <c:ptCount val="11"/>
                <c:pt idx="0">
                  <c:v>23</c:v>
                </c:pt>
                <c:pt idx="1">
                  <c:v>22</c:v>
                </c:pt>
                <c:pt idx="2">
                  <c:v>21</c:v>
                </c:pt>
                <c:pt idx="3">
                  <c:v>19</c:v>
                </c:pt>
                <c:pt idx="4">
                  <c:v>19</c:v>
                </c:pt>
                <c:pt idx="5">
                  <c:v>19</c:v>
                </c:pt>
                <c:pt idx="6">
                  <c:v>18</c:v>
                </c:pt>
                <c:pt idx="7">
                  <c:v>18</c:v>
                </c:pt>
                <c:pt idx="8">
                  <c:v>18</c:v>
                </c:pt>
                <c:pt idx="9">
                  <c:v>18</c:v>
                </c:pt>
                <c:pt idx="10">
                  <c:v>18</c:v>
                </c:pt>
              </c:numCache>
            </c:numRef>
          </c:val>
          <c:extLst>
            <c:ext xmlns:c16="http://schemas.microsoft.com/office/drawing/2014/chart" uri="{C3380CC4-5D6E-409C-BE32-E72D297353CC}">
              <c16:uniqueId val="{00000002-7886-4E74-ACA7-4D30AE603856}"/>
            </c:ext>
          </c:extLst>
        </c:ser>
        <c:dLbls>
          <c:showLegendKey val="0"/>
          <c:showVal val="0"/>
          <c:showCatName val="0"/>
          <c:showSerName val="0"/>
          <c:showPercent val="0"/>
          <c:showBubbleSize val="0"/>
        </c:dLbls>
        <c:gapWidth val="219"/>
        <c:overlap val="-27"/>
        <c:axId val="652674920"/>
        <c:axId val="652673120"/>
      </c:barChart>
      <c:catAx>
        <c:axId val="652674920"/>
        <c:scaling>
          <c:orientation val="minMax"/>
        </c:scaling>
        <c:delete val="1"/>
        <c:axPos val="b"/>
        <c:numFmt formatCode="General" sourceLinked="1"/>
        <c:majorTickMark val="none"/>
        <c:minorTickMark val="none"/>
        <c:tickLblPos val="nextTo"/>
        <c:crossAx val="652673120"/>
        <c:crosses val="autoZero"/>
        <c:auto val="1"/>
        <c:lblAlgn val="ctr"/>
        <c:lblOffset val="100"/>
        <c:tickLblSkip val="1"/>
        <c:noMultiLvlLbl val="0"/>
      </c:catAx>
      <c:valAx>
        <c:axId val="652673120"/>
        <c:scaling>
          <c:orientation val="minMax"/>
        </c:scaling>
        <c:delete val="1"/>
        <c:axPos val="l"/>
        <c:numFmt formatCode="General" sourceLinked="1"/>
        <c:majorTickMark val="none"/>
        <c:minorTickMark val="none"/>
        <c:tickLblPos val="nextTo"/>
        <c:crossAx val="652674920"/>
        <c:crosses val="autoZero"/>
        <c:crossBetween val="between"/>
      </c:valAx>
      <c:dTable>
        <c:showHorzBorder val="0"/>
        <c:showVertBorder val="0"/>
        <c:showOutline val="0"/>
        <c:showKeys val="0"/>
        <c:spPr>
          <a:noFill/>
          <a:ln w="9525" cap="flat" cmpd="sng" algn="ctr">
            <a:noFill/>
            <a:round/>
          </a:ln>
          <a:effectLst/>
        </c:spPr>
        <c:txPr>
          <a:bodyPr rot="0" spcFirstLastPara="1" vertOverflow="ellipsis" vert="horz" wrap="square" anchor="ctr" anchorCtr="1"/>
          <a:lstStyle/>
          <a:p>
            <a:pPr rtl="0">
              <a:defRPr sz="900" b="0" i="0" u="none" strike="noStrike" kern="1200" baseline="0">
                <a:solidFill>
                  <a:schemeClr val="bg1">
                    <a:lumMod val="65000"/>
                  </a:schemeClr>
                </a:solidFill>
                <a:latin typeface="+mn-lt"/>
                <a:ea typeface="+mn-ea"/>
                <a:cs typeface="+mn-cs"/>
              </a:defRPr>
            </a:pPr>
            <a:endParaRPr lang="cs-CZ"/>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lumMod val="65000"/>
            </a:schemeClr>
          </a:solidFill>
        </a:defRPr>
      </a:pPr>
      <a:endParaRPr lang="cs-CZ"/>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71405932748972E-2"/>
          <c:y val="0.15595555555555554"/>
          <c:w val="0.90055563809240824"/>
          <c:h val="0.55280664916885391"/>
        </c:manualLayout>
      </c:layout>
      <c:barChart>
        <c:barDir val="col"/>
        <c:grouping val="clustered"/>
        <c:varyColors val="0"/>
        <c:ser>
          <c:idx val="0"/>
          <c:order val="0"/>
          <c:spPr>
            <a:solidFill>
              <a:schemeClr val="bg1">
                <a:lumMod val="50000"/>
              </a:schemeClr>
            </a:solidFill>
            <a:ln>
              <a:noFill/>
            </a:ln>
            <a:effectLst/>
          </c:spPr>
          <c:invertIfNegative val="0"/>
          <c:cat>
            <c:strRef>
              <c:f>'pivot - města'!$D$3:$D$27</c:f>
              <c:strCache>
                <c:ptCount val="25"/>
                <c:pt idx="0">
                  <c:v>Abu Dhabi</c:v>
                </c:pt>
                <c:pt idx="1">
                  <c:v>Rio de Janeiro</c:v>
                </c:pt>
                <c:pt idx="2">
                  <c:v>London</c:v>
                </c:pt>
                <c:pt idx="3">
                  <c:v>Sao Paulo</c:v>
                </c:pt>
                <c:pt idx="4">
                  <c:v>Newark</c:v>
                </c:pt>
                <c:pt idx="5">
                  <c:v>Anaheim</c:v>
                </c:pt>
                <c:pt idx="6">
                  <c:v>Montreal</c:v>
                </c:pt>
                <c:pt idx="7">
                  <c:v>Chicago</c:v>
                </c:pt>
                <c:pt idx="8">
                  <c:v>Atlantic City</c:v>
                </c:pt>
                <c:pt idx="9">
                  <c:v>Stockholm</c:v>
                </c:pt>
                <c:pt idx="10">
                  <c:v>Los Angeles</c:v>
                </c:pt>
                <c:pt idx="11">
                  <c:v>Boston</c:v>
                </c:pt>
                <c:pt idx="12">
                  <c:v>Toronto</c:v>
                </c:pt>
                <c:pt idx="13">
                  <c:v>Houston</c:v>
                </c:pt>
                <c:pt idx="14">
                  <c:v>Denver</c:v>
                </c:pt>
                <c:pt idx="15">
                  <c:v>Sacramento</c:v>
                </c:pt>
                <c:pt idx="16">
                  <c:v>Dallas</c:v>
                </c:pt>
                <c:pt idx="17">
                  <c:v>Nashville</c:v>
                </c:pt>
                <c:pt idx="18">
                  <c:v>Vancouver</c:v>
                </c:pt>
                <c:pt idx="19">
                  <c:v>Sydney</c:v>
                </c:pt>
                <c:pt idx="20">
                  <c:v>Saitama</c:v>
                </c:pt>
                <c:pt idx="21">
                  <c:v>Mexico City</c:v>
                </c:pt>
                <c:pt idx="22">
                  <c:v>Birmingham</c:v>
                </c:pt>
                <c:pt idx="23">
                  <c:v>San Jose</c:v>
                </c:pt>
                <c:pt idx="24">
                  <c:v>Melbourne</c:v>
                </c:pt>
              </c:strCache>
            </c:strRef>
          </c:cat>
          <c:val>
            <c:numRef>
              <c:f>'pivot - města'!$E$3:$E$27</c:f>
              <c:numCache>
                <c:formatCode>General</c:formatCode>
                <c:ptCount val="25"/>
                <c:pt idx="0">
                  <c:v>169</c:v>
                </c:pt>
                <c:pt idx="1">
                  <c:v>113</c:v>
                </c:pt>
                <c:pt idx="2">
                  <c:v>109</c:v>
                </c:pt>
                <c:pt idx="3">
                  <c:v>86</c:v>
                </c:pt>
                <c:pt idx="4">
                  <c:v>85</c:v>
                </c:pt>
                <c:pt idx="5">
                  <c:v>80</c:v>
                </c:pt>
                <c:pt idx="6">
                  <c:v>79</c:v>
                </c:pt>
                <c:pt idx="7">
                  <c:v>77</c:v>
                </c:pt>
                <c:pt idx="8">
                  <c:v>76</c:v>
                </c:pt>
                <c:pt idx="9">
                  <c:v>72</c:v>
                </c:pt>
                <c:pt idx="10">
                  <c:v>71</c:v>
                </c:pt>
                <c:pt idx="11">
                  <c:v>70</c:v>
                </c:pt>
                <c:pt idx="12">
                  <c:v>68</c:v>
                </c:pt>
                <c:pt idx="13">
                  <c:v>62</c:v>
                </c:pt>
                <c:pt idx="14">
                  <c:v>61</c:v>
                </c:pt>
                <c:pt idx="15">
                  <c:v>60</c:v>
                </c:pt>
                <c:pt idx="16">
                  <c:v>60</c:v>
                </c:pt>
                <c:pt idx="17">
                  <c:v>59</c:v>
                </c:pt>
                <c:pt idx="18">
                  <c:v>55</c:v>
                </c:pt>
                <c:pt idx="19">
                  <c:v>54</c:v>
                </c:pt>
                <c:pt idx="20">
                  <c:v>53</c:v>
                </c:pt>
                <c:pt idx="21">
                  <c:v>53</c:v>
                </c:pt>
                <c:pt idx="22">
                  <c:v>48</c:v>
                </c:pt>
                <c:pt idx="23">
                  <c:v>46</c:v>
                </c:pt>
                <c:pt idx="24">
                  <c:v>45</c:v>
                </c:pt>
              </c:numCache>
            </c:numRef>
          </c:val>
          <c:extLst>
            <c:ext xmlns:c16="http://schemas.microsoft.com/office/drawing/2014/chart" uri="{C3380CC4-5D6E-409C-BE32-E72D297353CC}">
              <c16:uniqueId val="{00000000-ACFD-4DB6-86AC-F2BD5DEB6C88}"/>
            </c:ext>
          </c:extLst>
        </c:ser>
        <c:dLbls>
          <c:showLegendKey val="0"/>
          <c:showVal val="0"/>
          <c:showCatName val="0"/>
          <c:showSerName val="0"/>
          <c:showPercent val="0"/>
          <c:showBubbleSize val="0"/>
        </c:dLbls>
        <c:gapWidth val="219"/>
        <c:overlap val="-27"/>
        <c:axId val="508766384"/>
        <c:axId val="508768544"/>
      </c:barChart>
      <c:catAx>
        <c:axId val="5087663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75000"/>
                  </a:schemeClr>
                </a:solidFill>
                <a:latin typeface="+mn-lt"/>
                <a:ea typeface="+mn-ea"/>
                <a:cs typeface="+mn-cs"/>
              </a:defRPr>
            </a:pPr>
            <a:endParaRPr lang="cs-CZ"/>
          </a:p>
        </c:txPr>
        <c:crossAx val="508768544"/>
        <c:crosses val="autoZero"/>
        <c:auto val="1"/>
        <c:lblAlgn val="ctr"/>
        <c:lblOffset val="100"/>
        <c:noMultiLvlLbl val="0"/>
      </c:catAx>
      <c:valAx>
        <c:axId val="50876854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508766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cs-CZ"/>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50000"/>
              </a:schemeClr>
            </a:solidFill>
            <a:ln>
              <a:noFill/>
            </a:ln>
            <a:effectLst/>
          </c:spPr>
          <c:invertIfNegative val="0"/>
          <c:dPt>
            <c:idx val="0"/>
            <c:invertIfNegative val="0"/>
            <c:bubble3D val="0"/>
            <c:spPr>
              <a:solidFill>
                <a:srgbClr val="FF9900"/>
              </a:solidFill>
              <a:ln>
                <a:noFill/>
              </a:ln>
              <a:effectLst/>
            </c:spPr>
            <c:extLst>
              <c:ext xmlns:c16="http://schemas.microsoft.com/office/drawing/2014/chart" uri="{C3380CC4-5D6E-409C-BE32-E72D297353CC}">
                <c16:uniqueId val="{00000001-3FF6-45E1-9D2E-428C7314774D}"/>
              </c:ext>
            </c:extLst>
          </c:dPt>
          <c:dPt>
            <c:idx val="1"/>
            <c:invertIfNegative val="0"/>
            <c:bubble3D val="0"/>
            <c:spPr>
              <a:solidFill>
                <a:srgbClr val="FF9900"/>
              </a:solidFill>
              <a:ln>
                <a:noFill/>
              </a:ln>
              <a:effectLst/>
            </c:spPr>
            <c:extLst>
              <c:ext xmlns:c16="http://schemas.microsoft.com/office/drawing/2014/chart" uri="{C3380CC4-5D6E-409C-BE32-E72D297353CC}">
                <c16:uniqueId val="{00000002-3FF6-45E1-9D2E-428C7314774D}"/>
              </c:ext>
            </c:extLst>
          </c:dPt>
          <c:cat>
            <c:strRef>
              <c:f>'odpovědi + grafy'!$B$9:$B$19</c:f>
              <c:strCache>
                <c:ptCount val="11"/>
                <c:pt idx="0">
                  <c:v>Lightweight</c:v>
                </c:pt>
                <c:pt idx="1">
                  <c:v>Welterweight</c:v>
                </c:pt>
                <c:pt idx="2">
                  <c:v>Middleweight</c:v>
                </c:pt>
                <c:pt idx="3">
                  <c:v>Heavyweight</c:v>
                </c:pt>
                <c:pt idx="4">
                  <c:v>Featherweight</c:v>
                </c:pt>
                <c:pt idx="5">
                  <c:v>Light Heavyweight</c:v>
                </c:pt>
                <c:pt idx="6">
                  <c:v>Bantamweight</c:v>
                </c:pt>
                <c:pt idx="7">
                  <c:v>Flyweight</c:v>
                </c:pt>
                <c:pt idx="8">
                  <c:v>Open Weight</c:v>
                </c:pt>
                <c:pt idx="9">
                  <c:v>Catch Weight</c:v>
                </c:pt>
                <c:pt idx="10">
                  <c:v>Super Heavyweight</c:v>
                </c:pt>
              </c:strCache>
            </c:strRef>
          </c:cat>
          <c:val>
            <c:numRef>
              <c:f>'odpovědi + grafy'!$C$9:$C$19</c:f>
              <c:numCache>
                <c:formatCode>General</c:formatCode>
                <c:ptCount val="11"/>
                <c:pt idx="0">
                  <c:v>1056</c:v>
                </c:pt>
                <c:pt idx="1">
                  <c:v>1050</c:v>
                </c:pt>
                <c:pt idx="2">
                  <c:v>788</c:v>
                </c:pt>
                <c:pt idx="3">
                  <c:v>557</c:v>
                </c:pt>
                <c:pt idx="4">
                  <c:v>531</c:v>
                </c:pt>
                <c:pt idx="5">
                  <c:v>507</c:v>
                </c:pt>
                <c:pt idx="6">
                  <c:v>455</c:v>
                </c:pt>
                <c:pt idx="7">
                  <c:v>226</c:v>
                </c:pt>
                <c:pt idx="8">
                  <c:v>86</c:v>
                </c:pt>
                <c:pt idx="9">
                  <c:v>38</c:v>
                </c:pt>
                <c:pt idx="10">
                  <c:v>1</c:v>
                </c:pt>
              </c:numCache>
            </c:numRef>
          </c:val>
          <c:extLst>
            <c:ext xmlns:c16="http://schemas.microsoft.com/office/drawing/2014/chart" uri="{C3380CC4-5D6E-409C-BE32-E72D297353CC}">
              <c16:uniqueId val="{00000000-3FF6-45E1-9D2E-428C7314774D}"/>
            </c:ext>
          </c:extLst>
        </c:ser>
        <c:dLbls>
          <c:showLegendKey val="0"/>
          <c:showVal val="0"/>
          <c:showCatName val="0"/>
          <c:showSerName val="0"/>
          <c:showPercent val="0"/>
          <c:showBubbleSize val="0"/>
        </c:dLbls>
        <c:gapWidth val="219"/>
        <c:overlap val="-27"/>
        <c:axId val="1043729864"/>
        <c:axId val="872470560"/>
      </c:barChart>
      <c:catAx>
        <c:axId val="1043729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75000"/>
                  </a:schemeClr>
                </a:solidFill>
                <a:latin typeface="+mn-lt"/>
                <a:ea typeface="+mn-ea"/>
                <a:cs typeface="+mn-cs"/>
              </a:defRPr>
            </a:pPr>
            <a:endParaRPr lang="cs-CZ"/>
          </a:p>
        </c:txPr>
        <c:crossAx val="872470560"/>
        <c:crosses val="autoZero"/>
        <c:auto val="1"/>
        <c:lblAlgn val="ctr"/>
        <c:lblOffset val="100"/>
        <c:noMultiLvlLbl val="0"/>
      </c:catAx>
      <c:valAx>
        <c:axId val="87247056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043729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50000"/>
              </a:schemeClr>
            </a:solidFill>
            <a:ln>
              <a:noFill/>
            </a:ln>
            <a:effectLst/>
          </c:spPr>
          <c:invertIfNegative val="0"/>
          <c:dPt>
            <c:idx val="3"/>
            <c:invertIfNegative val="0"/>
            <c:bubble3D val="0"/>
            <c:spPr>
              <a:solidFill>
                <a:srgbClr val="FF9900"/>
              </a:solidFill>
              <a:ln>
                <a:noFill/>
              </a:ln>
              <a:effectLst/>
            </c:spPr>
            <c:extLst>
              <c:ext xmlns:c16="http://schemas.microsoft.com/office/drawing/2014/chart" uri="{C3380CC4-5D6E-409C-BE32-E72D297353CC}">
                <c16:uniqueId val="{00000001-90A5-4A02-BE4B-189E66F5D448}"/>
              </c:ext>
            </c:extLst>
          </c:dPt>
          <c:cat>
            <c:strRef>
              <c:f>'odpovědi + grafy'!$B$21:$B$24</c:f>
              <c:strCache>
                <c:ptCount val="4"/>
                <c:pt idx="0">
                  <c:v>Women's Featherweight</c:v>
                </c:pt>
                <c:pt idx="1">
                  <c:v>Women's Flyweight</c:v>
                </c:pt>
                <c:pt idx="2">
                  <c:v>Women's Bantamweight</c:v>
                </c:pt>
                <c:pt idx="3">
                  <c:v>Women's Strawweight</c:v>
                </c:pt>
              </c:strCache>
            </c:strRef>
          </c:cat>
          <c:val>
            <c:numRef>
              <c:f>'odpovědi + grafy'!$C$21:$C$24</c:f>
              <c:numCache>
                <c:formatCode>General</c:formatCode>
                <c:ptCount val="4"/>
                <c:pt idx="0">
                  <c:v>8</c:v>
                </c:pt>
                <c:pt idx="1">
                  <c:v>104</c:v>
                </c:pt>
                <c:pt idx="2">
                  <c:v>134</c:v>
                </c:pt>
                <c:pt idx="3">
                  <c:v>177</c:v>
                </c:pt>
              </c:numCache>
            </c:numRef>
          </c:val>
          <c:extLst>
            <c:ext xmlns:c16="http://schemas.microsoft.com/office/drawing/2014/chart" uri="{C3380CC4-5D6E-409C-BE32-E72D297353CC}">
              <c16:uniqueId val="{00000000-90A5-4A02-BE4B-189E66F5D448}"/>
            </c:ext>
          </c:extLst>
        </c:ser>
        <c:dLbls>
          <c:showLegendKey val="0"/>
          <c:showVal val="0"/>
          <c:showCatName val="0"/>
          <c:showSerName val="0"/>
          <c:showPercent val="0"/>
          <c:showBubbleSize val="0"/>
        </c:dLbls>
        <c:gapWidth val="219"/>
        <c:overlap val="-27"/>
        <c:axId val="1032889536"/>
        <c:axId val="1039413336"/>
      </c:barChart>
      <c:catAx>
        <c:axId val="1032889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65000"/>
                  </a:schemeClr>
                </a:solidFill>
                <a:latin typeface="+mn-lt"/>
                <a:ea typeface="+mn-ea"/>
                <a:cs typeface="+mn-cs"/>
              </a:defRPr>
            </a:pPr>
            <a:endParaRPr lang="cs-CZ"/>
          </a:p>
        </c:txPr>
        <c:crossAx val="1039413336"/>
        <c:crosses val="autoZero"/>
        <c:auto val="1"/>
        <c:lblAlgn val="ctr"/>
        <c:lblOffset val="100"/>
        <c:noMultiLvlLbl val="0"/>
      </c:catAx>
      <c:valAx>
        <c:axId val="10394133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032889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1919665105153"/>
          <c:y val="4.9305197880782359E-2"/>
          <c:w val="0.8232305771905094"/>
          <c:h val="0.66927891471624279"/>
        </c:manualLayout>
      </c:layout>
      <c:barChart>
        <c:barDir val="col"/>
        <c:grouping val="clustered"/>
        <c:varyColors val="0"/>
        <c:ser>
          <c:idx val="0"/>
          <c:order val="0"/>
          <c:tx>
            <c:strRef>
              <c:f>'odpovědi + grafy'!$E$28</c:f>
              <c:strCache>
                <c:ptCount val="1"/>
                <c:pt idx="0">
                  <c:v>Column12</c:v>
                </c:pt>
              </c:strCache>
            </c:strRef>
          </c:tx>
          <c:spPr>
            <a:solidFill>
              <a:schemeClr val="accent1"/>
            </a:solidFill>
            <a:ln>
              <a:noFill/>
            </a:ln>
            <a:effectLst/>
          </c:spPr>
          <c:invertIfNegative val="0"/>
          <c:cat>
            <c:strRef>
              <c:f>'odpovědi + grafy'!$D$29:$D$35</c:f>
              <c:strCache>
                <c:ptCount val="7"/>
                <c:pt idx="0">
                  <c:v>Decision - Unanimous</c:v>
                </c:pt>
                <c:pt idx="1">
                  <c:v>KO/TKO</c:v>
                </c:pt>
                <c:pt idx="2">
                  <c:v>Submission</c:v>
                </c:pt>
                <c:pt idx="3">
                  <c:v>Decision - Split</c:v>
                </c:pt>
                <c:pt idx="4">
                  <c:v>TKO - Doctor's Stoppage</c:v>
                </c:pt>
                <c:pt idx="5">
                  <c:v>Decision - Majority</c:v>
                </c:pt>
                <c:pt idx="6">
                  <c:v>DQ</c:v>
                </c:pt>
              </c:strCache>
            </c:strRef>
          </c:cat>
          <c:val>
            <c:numRef>
              <c:f>'odpovědi + grafy'!$E$29:$E$35</c:f>
              <c:numCache>
                <c:formatCode>General</c:formatCode>
                <c:ptCount val="7"/>
              </c:numCache>
            </c:numRef>
          </c:val>
          <c:extLst>
            <c:ext xmlns:c16="http://schemas.microsoft.com/office/drawing/2014/chart" uri="{C3380CC4-5D6E-409C-BE32-E72D297353CC}">
              <c16:uniqueId val="{00000000-F88C-4F0A-899E-8D28C42B02EB}"/>
            </c:ext>
          </c:extLst>
        </c:ser>
        <c:ser>
          <c:idx val="1"/>
          <c:order val="1"/>
          <c:tx>
            <c:strRef>
              <c:f>'odpovědi + grafy'!$F$28</c:f>
              <c:strCache>
                <c:ptCount val="1"/>
                <c:pt idx="0">
                  <c:v>Column2</c:v>
                </c:pt>
              </c:strCache>
            </c:strRef>
          </c:tx>
          <c:spPr>
            <a:solidFill>
              <a:schemeClr val="bg1">
                <a:lumMod val="50000"/>
              </a:schemeClr>
            </a:solidFill>
            <a:ln>
              <a:noFill/>
            </a:ln>
            <a:effectLst/>
          </c:spPr>
          <c:invertIfNegative val="0"/>
          <c:dPt>
            <c:idx val="0"/>
            <c:invertIfNegative val="0"/>
            <c:bubble3D val="0"/>
            <c:spPr>
              <a:solidFill>
                <a:srgbClr val="FF9900"/>
              </a:solidFill>
              <a:ln>
                <a:noFill/>
              </a:ln>
              <a:effectLst/>
            </c:spPr>
          </c:dPt>
          <c:cat>
            <c:strRef>
              <c:f>'odpovědi + grafy'!$D$29:$D$35</c:f>
              <c:strCache>
                <c:ptCount val="7"/>
                <c:pt idx="0">
                  <c:v>Decision - Unanimous</c:v>
                </c:pt>
                <c:pt idx="1">
                  <c:v>KO/TKO</c:v>
                </c:pt>
                <c:pt idx="2">
                  <c:v>Submission</c:v>
                </c:pt>
                <c:pt idx="3">
                  <c:v>Decision - Split</c:v>
                </c:pt>
                <c:pt idx="4">
                  <c:v>TKO - Doctor's Stoppage</c:v>
                </c:pt>
                <c:pt idx="5">
                  <c:v>Decision - Majority</c:v>
                </c:pt>
                <c:pt idx="6">
                  <c:v>DQ</c:v>
                </c:pt>
              </c:strCache>
            </c:strRef>
          </c:cat>
          <c:val>
            <c:numRef>
              <c:f>'odpovědi + grafy'!$F$29:$F$35</c:f>
              <c:numCache>
                <c:formatCode>General</c:formatCode>
                <c:ptCount val="7"/>
                <c:pt idx="0">
                  <c:v>1820</c:v>
                </c:pt>
                <c:pt idx="1">
                  <c:v>1783</c:v>
                </c:pt>
                <c:pt idx="2">
                  <c:v>1078</c:v>
                </c:pt>
                <c:pt idx="3">
                  <c:v>483</c:v>
                </c:pt>
                <c:pt idx="4">
                  <c:v>74</c:v>
                </c:pt>
                <c:pt idx="5">
                  <c:v>39</c:v>
                </c:pt>
                <c:pt idx="6">
                  <c:v>18</c:v>
                </c:pt>
              </c:numCache>
            </c:numRef>
          </c:val>
          <c:extLst>
            <c:ext xmlns:c16="http://schemas.microsoft.com/office/drawing/2014/chart" uri="{C3380CC4-5D6E-409C-BE32-E72D297353CC}">
              <c16:uniqueId val="{00000002-F88C-4F0A-899E-8D28C42B02EB}"/>
            </c:ext>
          </c:extLst>
        </c:ser>
        <c:dLbls>
          <c:dLblPos val="outEnd"/>
          <c:showLegendKey val="0"/>
          <c:showVal val="0"/>
          <c:showCatName val="0"/>
          <c:showSerName val="0"/>
          <c:showPercent val="0"/>
          <c:showBubbleSize val="0"/>
        </c:dLbls>
        <c:gapWidth val="219"/>
        <c:overlap val="-27"/>
        <c:axId val="1091541792"/>
        <c:axId val="1091551152"/>
      </c:barChart>
      <c:catAx>
        <c:axId val="1091541792"/>
        <c:scaling>
          <c:orientation val="minMax"/>
        </c:scaling>
        <c:delete val="1"/>
        <c:axPos val="b"/>
        <c:numFmt formatCode="General" sourceLinked="1"/>
        <c:majorTickMark val="none"/>
        <c:minorTickMark val="none"/>
        <c:tickLblPos val="nextTo"/>
        <c:crossAx val="1091551152"/>
        <c:crosses val="autoZero"/>
        <c:auto val="1"/>
        <c:lblAlgn val="ctr"/>
        <c:lblOffset val="100"/>
        <c:noMultiLvlLbl val="0"/>
      </c:catAx>
      <c:valAx>
        <c:axId val="1091551152"/>
        <c:scaling>
          <c:orientation val="minMax"/>
        </c:scaling>
        <c:delete val="1"/>
        <c:axPos val="l"/>
        <c:numFmt formatCode="General" sourceLinked="1"/>
        <c:majorTickMark val="none"/>
        <c:minorTickMark val="none"/>
        <c:tickLblPos val="nextTo"/>
        <c:crossAx val="1091541792"/>
        <c:crosses val="autoZero"/>
        <c:crossBetween val="between"/>
      </c:valAx>
      <c:dTable>
        <c:showHorzBorder val="0"/>
        <c:showVertBorder val="0"/>
        <c:showOutline val="0"/>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bg2">
                    <a:lumMod val="90000"/>
                  </a:schemeClr>
                </a:solidFill>
                <a:latin typeface="+mn-lt"/>
                <a:ea typeface="+mn-ea"/>
                <a:cs typeface="+mn-cs"/>
              </a:defRPr>
            </a:pPr>
            <a:endParaRPr lang="cs-CZ"/>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lumMod val="50000"/>
              </a:schemeClr>
            </a:solidFill>
            <a:ln>
              <a:noFill/>
            </a:ln>
            <a:effectLst/>
          </c:spPr>
          <c:invertIfNegative val="0"/>
          <c:dPt>
            <c:idx val="0"/>
            <c:invertIfNegative val="0"/>
            <c:bubble3D val="0"/>
            <c:spPr>
              <a:solidFill>
                <a:srgbClr val="FF9900">
                  <a:alpha val="97000"/>
                </a:srgbClr>
              </a:solidFill>
              <a:ln>
                <a:noFill/>
              </a:ln>
              <a:effectLst/>
            </c:spPr>
            <c:extLst>
              <c:ext xmlns:c16="http://schemas.microsoft.com/office/drawing/2014/chart" uri="{C3380CC4-5D6E-409C-BE32-E72D297353CC}">
                <c16:uniqueId val="{00000001-75EE-4E78-ADB2-0BE6CAE1B960}"/>
              </c:ext>
            </c:extLst>
          </c:dPt>
          <c:cat>
            <c:strRef>
              <c:f>'odpovědi + grafy'!$W$28:$W$32</c:f>
              <c:strCache>
                <c:ptCount val="5"/>
                <c:pt idx="0">
                  <c:v>Decision - Unanimous</c:v>
                </c:pt>
                <c:pt idx="1">
                  <c:v>Submission</c:v>
                </c:pt>
                <c:pt idx="2">
                  <c:v>Decision - Split</c:v>
                </c:pt>
                <c:pt idx="3">
                  <c:v>KO/TKO</c:v>
                </c:pt>
                <c:pt idx="4">
                  <c:v>TKO - Doctor's Stoppage</c:v>
                </c:pt>
              </c:strCache>
            </c:strRef>
          </c:cat>
          <c:val>
            <c:numRef>
              <c:f>'odpovědi + grafy'!$X$28:$X$32</c:f>
              <c:numCache>
                <c:formatCode>General</c:formatCode>
                <c:ptCount val="5"/>
                <c:pt idx="0">
                  <c:v>217</c:v>
                </c:pt>
                <c:pt idx="1">
                  <c:v>81</c:v>
                </c:pt>
                <c:pt idx="2">
                  <c:v>59</c:v>
                </c:pt>
                <c:pt idx="3">
                  <c:v>59</c:v>
                </c:pt>
                <c:pt idx="4">
                  <c:v>4</c:v>
                </c:pt>
              </c:numCache>
            </c:numRef>
          </c:val>
          <c:extLst>
            <c:ext xmlns:c16="http://schemas.microsoft.com/office/drawing/2014/chart" uri="{C3380CC4-5D6E-409C-BE32-E72D297353CC}">
              <c16:uniqueId val="{00000000-75EE-4E78-ADB2-0BE6CAE1B960}"/>
            </c:ext>
          </c:extLst>
        </c:ser>
        <c:dLbls>
          <c:showLegendKey val="0"/>
          <c:showVal val="0"/>
          <c:showCatName val="0"/>
          <c:showSerName val="0"/>
          <c:showPercent val="0"/>
          <c:showBubbleSize val="0"/>
        </c:dLbls>
        <c:gapWidth val="219"/>
        <c:overlap val="-27"/>
        <c:axId val="1036602032"/>
        <c:axId val="1036602752"/>
      </c:barChart>
      <c:catAx>
        <c:axId val="1036602032"/>
        <c:scaling>
          <c:orientation val="minMax"/>
        </c:scaling>
        <c:delete val="1"/>
        <c:axPos val="b"/>
        <c:numFmt formatCode="General" sourceLinked="1"/>
        <c:majorTickMark val="none"/>
        <c:minorTickMark val="none"/>
        <c:tickLblPos val="nextTo"/>
        <c:crossAx val="1036602752"/>
        <c:crosses val="autoZero"/>
        <c:auto val="1"/>
        <c:lblAlgn val="ctr"/>
        <c:lblOffset val="100"/>
        <c:noMultiLvlLbl val="0"/>
      </c:catAx>
      <c:valAx>
        <c:axId val="1036602752"/>
        <c:scaling>
          <c:orientation val="minMax"/>
        </c:scaling>
        <c:delete val="1"/>
        <c:axPos val="l"/>
        <c:numFmt formatCode="General" sourceLinked="1"/>
        <c:majorTickMark val="none"/>
        <c:minorTickMark val="none"/>
        <c:tickLblPos val="nextTo"/>
        <c:crossAx val="1036602032"/>
        <c:crosses val="autoZero"/>
        <c:crossBetween val="between"/>
      </c:valAx>
      <c:dTable>
        <c:showHorzBorder val="0"/>
        <c:showVertBorder val="0"/>
        <c:showOutline val="0"/>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bg2">
                    <a:lumMod val="90000"/>
                  </a:schemeClr>
                </a:solidFill>
                <a:latin typeface="+mn-lt"/>
                <a:ea typeface="+mn-ea"/>
                <a:cs typeface="+mn-cs"/>
              </a:defRPr>
            </a:pPr>
            <a:endParaRPr lang="cs-CZ"/>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652674920"/>
        <c:axId val="652673120"/>
      </c:barChart>
      <c:catAx>
        <c:axId val="652674920"/>
        <c:scaling>
          <c:orientation val="minMax"/>
        </c:scaling>
        <c:delete val="1"/>
        <c:axPos val="b"/>
        <c:numFmt formatCode="General" sourceLinked="1"/>
        <c:majorTickMark val="none"/>
        <c:minorTickMark val="none"/>
        <c:tickLblPos val="nextTo"/>
        <c:crossAx val="652673120"/>
        <c:crosses val="autoZero"/>
        <c:auto val="1"/>
        <c:lblAlgn val="ctr"/>
        <c:lblOffset val="100"/>
        <c:tickLblSkip val="1"/>
        <c:noMultiLvlLbl val="0"/>
      </c:catAx>
      <c:valAx>
        <c:axId val="652673120"/>
        <c:scaling>
          <c:orientation val="minMax"/>
        </c:scaling>
        <c:delete val="1"/>
        <c:axPos val="l"/>
        <c:numFmt formatCode="General" sourceLinked="1"/>
        <c:majorTickMark val="none"/>
        <c:minorTickMark val="none"/>
        <c:tickLblPos val="nextTo"/>
        <c:crossAx val="652674920"/>
        <c:crosses val="autoZero"/>
        <c:crossBetween val="between"/>
      </c:valAx>
      <c:dTable>
        <c:showHorzBorder val="0"/>
        <c:showVertBorder val="0"/>
        <c:showOutline val="0"/>
        <c:showKeys val="0"/>
        <c:spPr>
          <a:noFill/>
          <a:ln w="9525" cap="flat" cmpd="sng" algn="ctr">
            <a:noFill/>
            <a:round/>
          </a:ln>
          <a:effectLst/>
        </c:spPr>
        <c:txPr>
          <a:bodyPr rot="0" spcFirstLastPara="1" vertOverflow="ellipsis" vert="horz" wrap="square" anchor="ctr" anchorCtr="1"/>
          <a:lstStyle/>
          <a:p>
            <a:pPr rtl="0">
              <a:defRPr sz="900" b="0" i="0" u="none" strike="noStrike" kern="1200" baseline="0">
                <a:solidFill>
                  <a:schemeClr val="bg1">
                    <a:lumMod val="65000"/>
                  </a:schemeClr>
                </a:solidFill>
                <a:latin typeface="+mn-lt"/>
                <a:ea typeface="+mn-ea"/>
                <a:cs typeface="+mn-cs"/>
              </a:defRPr>
            </a:pPr>
            <a:endParaRPr lang="cs-CZ"/>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lumMod val="65000"/>
            </a:schemeClr>
          </a:solidFill>
        </a:defRPr>
      </a:pPr>
      <a:endParaRPr lang="cs-CZ"/>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spPr>
            <a:solidFill>
              <a:srgbClr val="FF9900"/>
            </a:solidFill>
            <a:ln>
              <a:noFill/>
            </a:ln>
            <a:effectLst/>
          </c:spPr>
          <c:invertIfNegative val="0"/>
          <c:cat>
            <c:strRef>
              <c:f>'Největší borci'!$M$2:$M$15</c:f>
              <c:strCache>
                <c:ptCount val="14"/>
                <c:pt idx="0">
                  <c:v>Diego Sanchez</c:v>
                </c:pt>
                <c:pt idx="1">
                  <c:v>Donald Cerrone</c:v>
                </c:pt>
                <c:pt idx="2">
                  <c:v>Matt Brown</c:v>
                </c:pt>
                <c:pt idx="3">
                  <c:v>Alistair Overeem</c:v>
                </c:pt>
                <c:pt idx="4">
                  <c:v>Stefan Struve</c:v>
                </c:pt>
                <c:pt idx="5">
                  <c:v>Michael Bisping</c:v>
                </c:pt>
                <c:pt idx="6">
                  <c:v>Ross Pearson</c:v>
                </c:pt>
                <c:pt idx="7">
                  <c:v>Dennis Bermudez</c:v>
                </c:pt>
                <c:pt idx="8">
                  <c:v>Gray Maynard</c:v>
                </c:pt>
                <c:pt idx="9">
                  <c:v>Nate Diaz</c:v>
                </c:pt>
                <c:pt idx="10">
                  <c:v>Jake Ellenberger</c:v>
                </c:pt>
                <c:pt idx="11">
                  <c:v>Mike Pyle</c:v>
                </c:pt>
                <c:pt idx="12">
                  <c:v>Brad Pickett</c:v>
                </c:pt>
                <c:pt idx="13">
                  <c:v>George Sotiropoulos</c:v>
                </c:pt>
              </c:strCache>
            </c:strRef>
          </c:cat>
          <c:val>
            <c:numRef>
              <c:f>'Největší borci'!$N$2:$N$15</c:f>
              <c:numCache>
                <c:formatCode>General</c:formatCode>
                <c:ptCount val="14"/>
                <c:pt idx="0">
                  <c:v>8</c:v>
                </c:pt>
                <c:pt idx="1">
                  <c:v>7</c:v>
                </c:pt>
                <c:pt idx="2">
                  <c:v>6</c:v>
                </c:pt>
                <c:pt idx="3">
                  <c:v>7</c:v>
                </c:pt>
                <c:pt idx="4">
                  <c:v>6</c:v>
                </c:pt>
                <c:pt idx="5">
                  <c:v>7</c:v>
                </c:pt>
                <c:pt idx="6">
                  <c:v>6</c:v>
                </c:pt>
                <c:pt idx="7">
                  <c:v>6</c:v>
                </c:pt>
                <c:pt idx="8">
                  <c:v>6</c:v>
                </c:pt>
                <c:pt idx="9">
                  <c:v>6</c:v>
                </c:pt>
                <c:pt idx="10">
                  <c:v>8</c:v>
                </c:pt>
                <c:pt idx="11">
                  <c:v>6</c:v>
                </c:pt>
                <c:pt idx="12">
                  <c:v>7</c:v>
                </c:pt>
                <c:pt idx="13">
                  <c:v>6</c:v>
                </c:pt>
              </c:numCache>
            </c:numRef>
          </c:val>
          <c:extLst>
            <c:ext xmlns:c16="http://schemas.microsoft.com/office/drawing/2014/chart" uri="{C3380CC4-5D6E-409C-BE32-E72D297353CC}">
              <c16:uniqueId val="{00000000-A957-438C-A7E3-DE1FD9D46DB5}"/>
            </c:ext>
          </c:extLst>
        </c:ser>
        <c:ser>
          <c:idx val="1"/>
          <c:order val="1"/>
          <c:spPr>
            <a:solidFill>
              <a:schemeClr val="tx1">
                <a:lumMod val="50000"/>
                <a:lumOff val="50000"/>
              </a:schemeClr>
            </a:solidFill>
            <a:ln>
              <a:noFill/>
            </a:ln>
            <a:effectLst/>
          </c:spPr>
          <c:invertIfNegative val="0"/>
          <c:cat>
            <c:strRef>
              <c:f>'Největší borci'!$M$2:$M$15</c:f>
              <c:strCache>
                <c:ptCount val="14"/>
                <c:pt idx="0">
                  <c:v>Diego Sanchez</c:v>
                </c:pt>
                <c:pt idx="1">
                  <c:v>Donald Cerrone</c:v>
                </c:pt>
                <c:pt idx="2">
                  <c:v>Matt Brown</c:v>
                </c:pt>
                <c:pt idx="3">
                  <c:v>Alistair Overeem</c:v>
                </c:pt>
                <c:pt idx="4">
                  <c:v>Stefan Struve</c:v>
                </c:pt>
                <c:pt idx="5">
                  <c:v>Michael Bisping</c:v>
                </c:pt>
                <c:pt idx="6">
                  <c:v>Ross Pearson</c:v>
                </c:pt>
                <c:pt idx="7">
                  <c:v>Dennis Bermudez</c:v>
                </c:pt>
                <c:pt idx="8">
                  <c:v>Gray Maynard</c:v>
                </c:pt>
                <c:pt idx="9">
                  <c:v>Nate Diaz</c:v>
                </c:pt>
                <c:pt idx="10">
                  <c:v>Jake Ellenberger</c:v>
                </c:pt>
                <c:pt idx="11">
                  <c:v>Mike Pyle</c:v>
                </c:pt>
                <c:pt idx="12">
                  <c:v>Brad Pickett</c:v>
                </c:pt>
                <c:pt idx="13">
                  <c:v>George Sotiropoulos</c:v>
                </c:pt>
              </c:strCache>
            </c:strRef>
          </c:cat>
          <c:val>
            <c:numRef>
              <c:f>'Největší borci'!$O$2:$O$15</c:f>
              <c:numCache>
                <c:formatCode>0.0</c:formatCode>
                <c:ptCount val="14"/>
                <c:pt idx="0">
                  <c:v>20.826099999999997</c:v>
                </c:pt>
                <c:pt idx="1">
                  <c:v>20.2606</c:v>
                </c:pt>
                <c:pt idx="2">
                  <c:v>17.959099999999999</c:v>
                </c:pt>
                <c:pt idx="3">
                  <c:v>17.097200000000001</c:v>
                </c:pt>
                <c:pt idx="4">
                  <c:v>16.979300000000002</c:v>
                </c:pt>
                <c:pt idx="5">
                  <c:v>15.038900000000002</c:v>
                </c:pt>
                <c:pt idx="6">
                  <c:v>13.7211</c:v>
                </c:pt>
                <c:pt idx="7">
                  <c:v>12.513000000000002</c:v>
                </c:pt>
                <c:pt idx="8">
                  <c:v>12.242000000000001</c:v>
                </c:pt>
                <c:pt idx="9">
                  <c:v>12.1982</c:v>
                </c:pt>
                <c:pt idx="10">
                  <c:v>11.3734</c:v>
                </c:pt>
                <c:pt idx="11">
                  <c:v>10.100099999999999</c:v>
                </c:pt>
                <c:pt idx="12">
                  <c:v>9.4497</c:v>
                </c:pt>
                <c:pt idx="13">
                  <c:v>6.3750999999999998</c:v>
                </c:pt>
              </c:numCache>
            </c:numRef>
          </c:val>
          <c:extLst>
            <c:ext xmlns:c16="http://schemas.microsoft.com/office/drawing/2014/chart" uri="{C3380CC4-5D6E-409C-BE32-E72D297353CC}">
              <c16:uniqueId val="{00000001-A957-438C-A7E3-DE1FD9D46DB5}"/>
            </c:ext>
          </c:extLst>
        </c:ser>
        <c:dLbls>
          <c:showLegendKey val="0"/>
          <c:showVal val="0"/>
          <c:showCatName val="0"/>
          <c:showSerName val="0"/>
          <c:showPercent val="0"/>
          <c:showBubbleSize val="0"/>
        </c:dLbls>
        <c:gapWidth val="150"/>
        <c:overlap val="100"/>
        <c:axId val="405037640"/>
        <c:axId val="405044840"/>
      </c:barChart>
      <c:catAx>
        <c:axId val="405037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90000"/>
                  </a:schemeClr>
                </a:solidFill>
                <a:latin typeface="+mn-lt"/>
                <a:ea typeface="+mn-ea"/>
                <a:cs typeface="+mn-cs"/>
              </a:defRPr>
            </a:pPr>
            <a:endParaRPr lang="cs-CZ"/>
          </a:p>
        </c:txPr>
        <c:crossAx val="405044840"/>
        <c:crosses val="autoZero"/>
        <c:auto val="1"/>
        <c:lblAlgn val="ctr"/>
        <c:lblOffset val="100"/>
        <c:noMultiLvlLbl val="0"/>
      </c:catAx>
      <c:valAx>
        <c:axId val="4050448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405037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1CD85-FEB4-4D20-B134-3986E3371D35}" type="datetimeFigureOut">
              <a:rPr lang="cs-CZ" smtClean="0"/>
              <a:t>03.09.2024</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3119F-4F88-4FCF-8155-B5EB96E4D9C3}" type="slidenum">
              <a:rPr lang="cs-CZ" smtClean="0"/>
              <a:t>‹#›</a:t>
            </a:fld>
            <a:endParaRPr lang="cs-CZ"/>
          </a:p>
        </p:txBody>
      </p:sp>
    </p:spTree>
    <p:extLst>
      <p:ext uri="{BB962C8B-B14F-4D97-AF65-F5344CB8AC3E}">
        <p14:creationId xmlns:p14="http://schemas.microsoft.com/office/powerpoint/2010/main" val="200114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0E93119F-4F88-4FCF-8155-B5EB96E4D9C3}" type="slidenum">
              <a:rPr lang="cs-CZ" smtClean="0"/>
              <a:t>1</a:t>
            </a:fld>
            <a:endParaRPr lang="cs-CZ"/>
          </a:p>
        </p:txBody>
      </p:sp>
    </p:spTree>
    <p:extLst>
      <p:ext uri="{BB962C8B-B14F-4D97-AF65-F5344CB8AC3E}">
        <p14:creationId xmlns:p14="http://schemas.microsoft.com/office/powerpoint/2010/main" val="136289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0E93119F-4F88-4FCF-8155-B5EB96E4D9C3}" type="slidenum">
              <a:rPr lang="cs-CZ" smtClean="0"/>
              <a:t>2</a:t>
            </a:fld>
            <a:endParaRPr lang="cs-CZ"/>
          </a:p>
        </p:txBody>
      </p:sp>
    </p:spTree>
    <p:extLst>
      <p:ext uri="{BB962C8B-B14F-4D97-AF65-F5344CB8AC3E}">
        <p14:creationId xmlns:p14="http://schemas.microsoft.com/office/powerpoint/2010/main" val="261329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0E93119F-4F88-4FCF-8155-B5EB96E4D9C3}" type="slidenum">
              <a:rPr lang="cs-CZ" smtClean="0"/>
              <a:t>9</a:t>
            </a:fld>
            <a:endParaRPr lang="cs-CZ"/>
          </a:p>
        </p:txBody>
      </p:sp>
    </p:spTree>
    <p:extLst>
      <p:ext uri="{BB962C8B-B14F-4D97-AF65-F5344CB8AC3E}">
        <p14:creationId xmlns:p14="http://schemas.microsoft.com/office/powerpoint/2010/main" val="1880997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6A18-591B-4586-7056-A6258B82D2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FBBF9B10-CF1D-171A-C70E-0511BC7EF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1D426BC4-A913-C1FA-A82B-6605D543E25A}"/>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E219AF8E-B907-C6AE-1DB8-F74A9F10D634}"/>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3338CEB1-2DE9-201C-9D4F-7B972C03B3E0}"/>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2334492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5B26-516B-8357-E5E1-1D9973B7ED10}"/>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9D5C9CBF-E07B-BB90-25C1-762FA17652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4460FB9-E357-8DC3-7E0C-C75CDC9D2456}"/>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7892D3DF-C422-4688-BED2-2975991C49B9}"/>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F5A5C8F9-B266-A5D6-B7F2-8C9106E2E1E4}"/>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161563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6311A-D9E8-D1D5-6B21-E0B71D10E3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86D8BB4D-58D7-316A-81D0-1FB1B2ECF5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0356C861-572C-E0E2-DC2F-577626FD6699}"/>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92F9BCE7-D3D9-FF0B-F169-66FE4993F281}"/>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2F546F4-B241-2E25-CD55-45438B3B4394}"/>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400320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6693-1EF0-D53A-37B8-BB5DA224C427}"/>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F04C380E-5B15-F669-EC6A-EDC2C4AF3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B472FC5-BCD0-9E61-ED2E-FC5012EF1BBE}"/>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493A65A2-55B6-927B-5CE9-C8AAD20F57B1}"/>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3208D38C-D32D-281B-3243-2BE1C16020FB}"/>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418110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B484-6F8A-C566-C2D5-655C99FC24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7EDF8554-6EE8-1781-0D29-6EAA161F1C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6F571B-5581-2126-1307-8866A71E3034}"/>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86B9A19C-976C-CCE5-D99E-74D175D72A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00FF2F15-46CB-D0D3-ED22-1DD91FCE5341}"/>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253074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3430-5CC0-00B7-35A7-B99BBC9CD49A}"/>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ECB417F0-58CE-3190-8BD7-058BF5C646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AD1A5E2E-5619-9C3B-70A5-3166473F07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D36DC35B-F54C-20E8-68A6-603A84AC2B8C}"/>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6" name="Footer Placeholder 5">
            <a:extLst>
              <a:ext uri="{FF2B5EF4-FFF2-40B4-BE49-F238E27FC236}">
                <a16:creationId xmlns:a16="http://schemas.microsoft.com/office/drawing/2014/main" id="{37D1BDA7-DBE4-2235-3634-E0A4EB51A80E}"/>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27349894-E8DE-B917-B809-C8B74BE258FA}"/>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530600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D1C6-27AF-E554-8CBA-3DD078198B74}"/>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616456D-0BC0-D432-4D0F-7FC1BBE69E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92E78D-5613-29A5-F9E8-F89D0D5439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7F5FE8FB-D6DE-A3DE-4D16-0367F2F1CC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8CBBF-C8B5-2CDF-98E6-613C92E09A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417BAF26-FFF7-73A4-E752-CCB2C834BD84}"/>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8" name="Footer Placeholder 7">
            <a:extLst>
              <a:ext uri="{FF2B5EF4-FFF2-40B4-BE49-F238E27FC236}">
                <a16:creationId xmlns:a16="http://schemas.microsoft.com/office/drawing/2014/main" id="{D97EBDA1-F0A9-CAB1-EC1D-D90EEA4092BC}"/>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EBC454AD-FCFD-428D-69C0-5395870FFDF6}"/>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2133243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3E86-D244-A4DE-FCAF-C05C145482F6}"/>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56552BF1-D472-826C-E642-1C38211A45A7}"/>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4" name="Footer Placeholder 3">
            <a:extLst>
              <a:ext uri="{FF2B5EF4-FFF2-40B4-BE49-F238E27FC236}">
                <a16:creationId xmlns:a16="http://schemas.microsoft.com/office/drawing/2014/main" id="{B1D87F6D-DC88-A434-9566-AAC8A6D5DC32}"/>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4FED53BB-C9D4-627F-9E93-3DB0D80B0E16}"/>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13532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7A4F36-85C5-0A62-6807-F0F8A32BFC18}"/>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3" name="Footer Placeholder 2">
            <a:extLst>
              <a:ext uri="{FF2B5EF4-FFF2-40B4-BE49-F238E27FC236}">
                <a16:creationId xmlns:a16="http://schemas.microsoft.com/office/drawing/2014/main" id="{F0CEFA12-D515-E60C-AD8B-605690B81A99}"/>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F6C336C4-D71B-1865-12EC-707CE16C1100}"/>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246110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32B6-2525-981A-4D24-19BCFD0C9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842EB4F3-26D8-1463-7000-509853BAE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3529AD60-AD55-8430-DCF2-DF0F88015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403AA6-FEBD-F2A7-F3CD-0296AABC10B8}"/>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6" name="Footer Placeholder 5">
            <a:extLst>
              <a:ext uri="{FF2B5EF4-FFF2-40B4-BE49-F238E27FC236}">
                <a16:creationId xmlns:a16="http://schemas.microsoft.com/office/drawing/2014/main" id="{A82D8C12-19E9-BAA3-4E34-B2C39F561324}"/>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6DF6A8B-F259-0B65-33D7-A2D37A743469}"/>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1018999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C15B-62BB-CF18-231F-B949D9441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FBEC5C21-8028-C207-A440-DCABFD4C2C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534C3B3-A03B-0647-6FD5-58F2CFD8B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41A1FF-9DAC-6126-9A05-6B08603D412A}"/>
              </a:ext>
            </a:extLst>
          </p:cNvPr>
          <p:cNvSpPr>
            <a:spLocks noGrp="1"/>
          </p:cNvSpPr>
          <p:nvPr>
            <p:ph type="dt" sz="half" idx="10"/>
          </p:nvPr>
        </p:nvSpPr>
        <p:spPr/>
        <p:txBody>
          <a:bodyPr/>
          <a:lstStyle/>
          <a:p>
            <a:fld id="{0A965DE2-2770-406C-93AB-1883D5615DA7}" type="datetimeFigureOut">
              <a:rPr lang="cs-CZ" smtClean="0"/>
              <a:t>03.09.2024</a:t>
            </a:fld>
            <a:endParaRPr lang="cs-CZ"/>
          </a:p>
        </p:txBody>
      </p:sp>
      <p:sp>
        <p:nvSpPr>
          <p:cNvPr id="6" name="Footer Placeholder 5">
            <a:extLst>
              <a:ext uri="{FF2B5EF4-FFF2-40B4-BE49-F238E27FC236}">
                <a16:creationId xmlns:a16="http://schemas.microsoft.com/office/drawing/2014/main" id="{FDCE02B4-388A-B5C6-CBE6-E86D5338F36E}"/>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4DA1EC8C-5BA6-EBCE-7FDD-5EBD31B1C377}"/>
              </a:ext>
            </a:extLst>
          </p:cNvPr>
          <p:cNvSpPr>
            <a:spLocks noGrp="1"/>
          </p:cNvSpPr>
          <p:nvPr>
            <p:ph type="sldNum" sz="quarter" idx="12"/>
          </p:nvPr>
        </p:nvSpPr>
        <p:spPr/>
        <p:txBody>
          <a:bodyPr/>
          <a:lstStyle/>
          <a:p>
            <a:fld id="{E8E5A429-B01D-4E7D-AD97-CA82668303AA}" type="slidenum">
              <a:rPr lang="cs-CZ" smtClean="0"/>
              <a:t>‹#›</a:t>
            </a:fld>
            <a:endParaRPr lang="cs-CZ"/>
          </a:p>
        </p:txBody>
      </p:sp>
    </p:spTree>
    <p:extLst>
      <p:ext uri="{BB962C8B-B14F-4D97-AF65-F5344CB8AC3E}">
        <p14:creationId xmlns:p14="http://schemas.microsoft.com/office/powerpoint/2010/main" val="44374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62F474-87F6-E867-EFDD-22D7BD7CA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28825190-9DCF-30E2-3CA7-48E69CB32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EFD8C09D-2858-2CD3-AC95-3635510F5D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965DE2-2770-406C-93AB-1883D5615DA7}" type="datetimeFigureOut">
              <a:rPr lang="cs-CZ" smtClean="0"/>
              <a:t>03.09.2024</a:t>
            </a:fld>
            <a:endParaRPr lang="cs-CZ"/>
          </a:p>
        </p:txBody>
      </p:sp>
      <p:sp>
        <p:nvSpPr>
          <p:cNvPr id="5" name="Footer Placeholder 4">
            <a:extLst>
              <a:ext uri="{FF2B5EF4-FFF2-40B4-BE49-F238E27FC236}">
                <a16:creationId xmlns:a16="http://schemas.microsoft.com/office/drawing/2014/main" id="{9B45DCF7-8B00-5FDC-BC52-C9A3C09BE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cs-CZ"/>
          </a:p>
        </p:txBody>
      </p:sp>
      <p:sp>
        <p:nvSpPr>
          <p:cNvPr id="6" name="Slide Number Placeholder 5">
            <a:extLst>
              <a:ext uri="{FF2B5EF4-FFF2-40B4-BE49-F238E27FC236}">
                <a16:creationId xmlns:a16="http://schemas.microsoft.com/office/drawing/2014/main" id="{22119CEA-14DE-98E5-601B-9A7CBDFD6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E5A429-B01D-4E7D-AD97-CA82668303AA}" type="slidenum">
              <a:rPr lang="cs-CZ" smtClean="0"/>
              <a:t>‹#›</a:t>
            </a:fld>
            <a:endParaRPr lang="cs-CZ"/>
          </a:p>
        </p:txBody>
      </p:sp>
    </p:spTree>
    <p:extLst>
      <p:ext uri="{BB962C8B-B14F-4D97-AF65-F5344CB8AC3E}">
        <p14:creationId xmlns:p14="http://schemas.microsoft.com/office/powerpoint/2010/main" val="126062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Ufc 5 2024 (3840x2160) - Free 4k Wallpapers - 40.000+ Free 4k Wallpapers -  Pixel4k">
            <a:extLst>
              <a:ext uri="{FF2B5EF4-FFF2-40B4-BE49-F238E27FC236}">
                <a16:creationId xmlns:a16="http://schemas.microsoft.com/office/drawing/2014/main" id="{0D12CA26-7468-86EA-28FF-7ABAC4723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6" y="0"/>
            <a:ext cx="122251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BC9B11-C026-EF30-BEEA-8AEE94CDBDB7}"/>
              </a:ext>
            </a:extLst>
          </p:cNvPr>
          <p:cNvSpPr>
            <a:spLocks noGrp="1"/>
          </p:cNvSpPr>
          <p:nvPr>
            <p:ph type="ctrTitle"/>
          </p:nvPr>
        </p:nvSpPr>
        <p:spPr>
          <a:xfrm>
            <a:off x="365156" y="379979"/>
            <a:ext cx="3310551" cy="1946762"/>
          </a:xfrm>
        </p:spPr>
        <p:txBody>
          <a:bodyPr>
            <a:normAutofit/>
          </a:bodyPr>
          <a:lstStyle/>
          <a:p>
            <a:r>
              <a:rPr lang="cs-CZ" sz="11500" i="1" dirty="0">
                <a:solidFill>
                  <a:schemeClr val="bg1"/>
                </a:solidFill>
                <a:effectLst>
                  <a:outerShdw blurRad="50800" dist="38100" dir="5400000" algn="t" rotWithShape="0">
                    <a:prstClr val="black">
                      <a:alpha val="40000"/>
                    </a:prstClr>
                  </a:outerShdw>
                </a:effectLst>
                <a:latin typeface="Sternbach" panose="02000500000000000000" pitchFamily="2" charset="0"/>
              </a:rPr>
              <a:t>UFC</a:t>
            </a:r>
          </a:p>
        </p:txBody>
      </p:sp>
      <p:sp>
        <p:nvSpPr>
          <p:cNvPr id="4" name="Title 1">
            <a:extLst>
              <a:ext uri="{FF2B5EF4-FFF2-40B4-BE49-F238E27FC236}">
                <a16:creationId xmlns:a16="http://schemas.microsoft.com/office/drawing/2014/main" id="{DA2EA5D5-98B5-5778-44CA-4E3025B3B820}"/>
              </a:ext>
            </a:extLst>
          </p:cNvPr>
          <p:cNvSpPr txBox="1">
            <a:spLocks/>
          </p:cNvSpPr>
          <p:nvPr/>
        </p:nvSpPr>
        <p:spPr>
          <a:xfrm>
            <a:off x="436075" y="379979"/>
            <a:ext cx="3310551" cy="194676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11500" i="1"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atin typeface="Sternbach" panose="02000500000000000000" pitchFamily="2" charset="0"/>
              </a:rPr>
              <a:t>UFC</a:t>
            </a:r>
          </a:p>
        </p:txBody>
      </p:sp>
      <p:sp>
        <p:nvSpPr>
          <p:cNvPr id="5" name="Title 1">
            <a:extLst>
              <a:ext uri="{FF2B5EF4-FFF2-40B4-BE49-F238E27FC236}">
                <a16:creationId xmlns:a16="http://schemas.microsoft.com/office/drawing/2014/main" id="{236FAEB1-F30C-FF2F-B022-7D0C87ECC960}"/>
              </a:ext>
            </a:extLst>
          </p:cNvPr>
          <p:cNvSpPr txBox="1">
            <a:spLocks/>
          </p:cNvSpPr>
          <p:nvPr/>
        </p:nvSpPr>
        <p:spPr>
          <a:xfrm>
            <a:off x="2617959" y="812814"/>
            <a:ext cx="3908081" cy="4191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2400" i="1" dirty="0">
                <a:solidFill>
                  <a:schemeClr val="bg1"/>
                </a:solidFill>
                <a:latin typeface="Sternbach" panose="02000500000000000000" pitchFamily="2" charset="0"/>
              </a:rPr>
              <a:t>data over time</a:t>
            </a:r>
          </a:p>
        </p:txBody>
      </p:sp>
      <p:sp>
        <p:nvSpPr>
          <p:cNvPr id="6" name="Title 1">
            <a:extLst>
              <a:ext uri="{FF2B5EF4-FFF2-40B4-BE49-F238E27FC236}">
                <a16:creationId xmlns:a16="http://schemas.microsoft.com/office/drawing/2014/main" id="{7A286DF1-3AD6-2705-ACFA-45AAE9823B6A}"/>
              </a:ext>
            </a:extLst>
          </p:cNvPr>
          <p:cNvSpPr txBox="1">
            <a:spLocks/>
          </p:cNvSpPr>
          <p:nvPr/>
        </p:nvSpPr>
        <p:spPr>
          <a:xfrm>
            <a:off x="2171321" y="1022375"/>
            <a:ext cx="3908081" cy="4191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1800" i="1" dirty="0">
                <a:solidFill>
                  <a:schemeClr val="bg1">
                    <a:lumMod val="65000"/>
                  </a:schemeClr>
                </a:solidFill>
                <a:latin typeface="Sternbach" panose="02000500000000000000" pitchFamily="2" charset="0"/>
              </a:rPr>
              <a:t>from 1994 until 2021</a:t>
            </a:r>
          </a:p>
        </p:txBody>
      </p:sp>
    </p:spTree>
    <p:extLst>
      <p:ext uri="{BB962C8B-B14F-4D97-AF65-F5344CB8AC3E}">
        <p14:creationId xmlns:p14="http://schemas.microsoft.com/office/powerpoint/2010/main" val="365649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41BA27B-FDE2-3913-D604-42CCB2BEE05F}"/>
              </a:ext>
            </a:extLst>
          </p:cNvPr>
          <p:cNvSpPr/>
          <p:nvPr/>
        </p:nvSpPr>
        <p:spPr>
          <a:xfrm>
            <a:off x="6786000" y="857060"/>
            <a:ext cx="144000" cy="5184000"/>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cs-CZ" sz="1100">
              <a:solidFill>
                <a:srgbClr val="FF9900"/>
              </a:solidFill>
            </a:endParaRPr>
          </a:p>
        </p:txBody>
      </p:sp>
      <p:sp>
        <p:nvSpPr>
          <p:cNvPr id="17" name="Rectangle 16">
            <a:extLst>
              <a:ext uri="{FF2B5EF4-FFF2-40B4-BE49-F238E27FC236}">
                <a16:creationId xmlns:a16="http://schemas.microsoft.com/office/drawing/2014/main" id="{A104CC8F-E612-41AA-BF33-13E1807EB791}"/>
              </a:ext>
            </a:extLst>
          </p:cNvPr>
          <p:cNvSpPr/>
          <p:nvPr/>
        </p:nvSpPr>
        <p:spPr>
          <a:xfrm>
            <a:off x="7117950" y="3163078"/>
            <a:ext cx="144000" cy="2877981"/>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cs-CZ" sz="1100">
              <a:noFill/>
            </a:endParaRPr>
          </a:p>
        </p:txBody>
      </p:sp>
      <p:sp>
        <p:nvSpPr>
          <p:cNvPr id="2" name="Title 1">
            <a:extLst>
              <a:ext uri="{FF2B5EF4-FFF2-40B4-BE49-F238E27FC236}">
                <a16:creationId xmlns:a16="http://schemas.microsoft.com/office/drawing/2014/main" id="{0F5A5112-70E2-FD62-8F97-36CC466160C1}"/>
              </a:ext>
            </a:extLst>
          </p:cNvPr>
          <p:cNvSpPr>
            <a:spLocks noGrp="1"/>
          </p:cNvSpPr>
          <p:nvPr>
            <p:ph type="title"/>
          </p:nvPr>
        </p:nvSpPr>
        <p:spPr>
          <a:xfrm>
            <a:off x="663532" y="3972931"/>
            <a:ext cx="3253967" cy="1357296"/>
          </a:xfrm>
        </p:spPr>
        <p:txBody>
          <a:bodyPr>
            <a:noAutofit/>
          </a:bodyPr>
          <a:lstStyle/>
          <a:p>
            <a:r>
              <a:rPr lang="en-US" sz="1600" dirty="0">
                <a:solidFill>
                  <a:schemeClr val="bg1"/>
                </a:solidFill>
                <a:latin typeface="Sternbach" panose="02000500000000000000" pitchFamily="2" charset="0"/>
              </a:rPr>
              <a:t>Since 1994, thousands of athletes have participated in the UFC.</a:t>
            </a:r>
            <a:r>
              <a:rPr lang="cs-CZ" sz="1600" dirty="0">
                <a:solidFill>
                  <a:schemeClr val="bg1"/>
                </a:solidFill>
                <a:latin typeface="Sternbach" panose="02000500000000000000" pitchFamily="2" charset="0"/>
              </a:rPr>
              <a:t> </a:t>
            </a:r>
            <a:r>
              <a:rPr lang="en-US" sz="1600" dirty="0">
                <a:solidFill>
                  <a:schemeClr val="bg1"/>
                </a:solidFill>
                <a:latin typeface="Sternbach" panose="02000500000000000000" pitchFamily="2" charset="0"/>
              </a:rPr>
              <a:t>Thousands of </a:t>
            </a:r>
            <a:r>
              <a:rPr lang="cs-CZ" sz="1600" dirty="0">
                <a:solidFill>
                  <a:schemeClr val="bg1"/>
                </a:solidFill>
                <a:latin typeface="Sternbach" panose="02000500000000000000" pitchFamily="2" charset="0"/>
              </a:rPr>
              <a:t>fighters</a:t>
            </a:r>
            <a:r>
              <a:rPr lang="en-US" sz="1600" dirty="0">
                <a:solidFill>
                  <a:schemeClr val="bg1"/>
                </a:solidFill>
                <a:latin typeface="Sternbach" panose="02000500000000000000" pitchFamily="2" charset="0"/>
              </a:rPr>
              <a:t> from around the world</a:t>
            </a:r>
            <a:r>
              <a:rPr lang="cs-CZ" sz="1600" dirty="0">
                <a:solidFill>
                  <a:schemeClr val="bg1"/>
                </a:solidFill>
                <a:latin typeface="Sternbach" panose="02000500000000000000" pitchFamily="2" charset="0"/>
              </a:rPr>
              <a:t>.</a:t>
            </a:r>
          </a:p>
        </p:txBody>
      </p:sp>
      <p:sp>
        <p:nvSpPr>
          <p:cNvPr id="6" name="Title 1">
            <a:extLst>
              <a:ext uri="{FF2B5EF4-FFF2-40B4-BE49-F238E27FC236}">
                <a16:creationId xmlns:a16="http://schemas.microsoft.com/office/drawing/2014/main" id="{7A44ED67-F6F8-E1D7-068B-781839CAC533}"/>
              </a:ext>
            </a:extLst>
          </p:cNvPr>
          <p:cNvSpPr txBox="1">
            <a:spLocks/>
          </p:cNvSpPr>
          <p:nvPr/>
        </p:nvSpPr>
        <p:spPr>
          <a:xfrm>
            <a:off x="607981" y="757843"/>
            <a:ext cx="3253967" cy="24052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ternbach" panose="02000500000000000000" pitchFamily="2" charset="0"/>
              </a:rPr>
              <a:t>Over the period from '94 to '21, </a:t>
            </a:r>
            <a:r>
              <a:rPr lang="en-US" sz="2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0" scaled="1"/>
                  <a:tileRect/>
                </a:gradFill>
                <a:latin typeface="Sternbach" panose="02000500000000000000" pitchFamily="2" charset="0"/>
              </a:rPr>
              <a:t>3,630</a:t>
            </a:r>
            <a:r>
              <a:rPr lang="en-US" sz="2400" dirty="0">
                <a:solidFill>
                  <a:schemeClr val="bg1"/>
                </a:solidFill>
                <a:latin typeface="Sternbach" panose="02000500000000000000" pitchFamily="2" charset="0"/>
              </a:rPr>
              <a:t> fighters have been part of the UFC, out of which </a:t>
            </a:r>
            <a:r>
              <a:rPr lang="en-US" sz="3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1,895</a:t>
            </a:r>
            <a:r>
              <a:rPr lang="en-US" sz="2400" dirty="0">
                <a:solidFill>
                  <a:schemeClr val="bg1"/>
                </a:solidFill>
                <a:latin typeface="Sternbach" panose="02000500000000000000" pitchFamily="2" charset="0"/>
              </a:rPr>
              <a:t> have experienced a professional fight.</a:t>
            </a:r>
            <a:endParaRPr lang="cs-CZ" sz="5400" dirty="0">
              <a:solidFill>
                <a:schemeClr val="bg1"/>
              </a:solidFill>
              <a:latin typeface="Sternbach" panose="02000500000000000000" pitchFamily="2" charset="0"/>
            </a:endParaRPr>
          </a:p>
        </p:txBody>
      </p:sp>
      <p:sp>
        <p:nvSpPr>
          <p:cNvPr id="7" name="Title 1">
            <a:extLst>
              <a:ext uri="{FF2B5EF4-FFF2-40B4-BE49-F238E27FC236}">
                <a16:creationId xmlns:a16="http://schemas.microsoft.com/office/drawing/2014/main" id="{5A35FD7E-63C2-B805-C3C3-702149A65445}"/>
              </a:ext>
            </a:extLst>
          </p:cNvPr>
          <p:cNvSpPr txBox="1">
            <a:spLocks/>
          </p:cNvSpPr>
          <p:nvPr/>
        </p:nvSpPr>
        <p:spPr>
          <a:xfrm>
            <a:off x="8066637" y="0"/>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fighters…</a:t>
            </a:r>
          </a:p>
        </p:txBody>
      </p:sp>
      <p:sp>
        <p:nvSpPr>
          <p:cNvPr id="9" name="Title 1">
            <a:extLst>
              <a:ext uri="{FF2B5EF4-FFF2-40B4-BE49-F238E27FC236}">
                <a16:creationId xmlns:a16="http://schemas.microsoft.com/office/drawing/2014/main" id="{47C507C1-6FA8-45A1-F6D3-84EB9268C07D}"/>
              </a:ext>
            </a:extLst>
          </p:cNvPr>
          <p:cNvSpPr txBox="1">
            <a:spLocks/>
          </p:cNvSpPr>
          <p:nvPr/>
        </p:nvSpPr>
        <p:spPr>
          <a:xfrm>
            <a:off x="8146609" y="7544"/>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fighters…</a:t>
            </a:r>
          </a:p>
        </p:txBody>
      </p:sp>
      <p:sp>
        <p:nvSpPr>
          <p:cNvPr id="10" name="Title 1">
            <a:extLst>
              <a:ext uri="{FF2B5EF4-FFF2-40B4-BE49-F238E27FC236}">
                <a16:creationId xmlns:a16="http://schemas.microsoft.com/office/drawing/2014/main" id="{35E51F3B-5C8C-F0A8-5AC6-2AA61AF5406D}"/>
              </a:ext>
            </a:extLst>
          </p:cNvPr>
          <p:cNvSpPr txBox="1">
            <a:spLocks/>
          </p:cNvSpPr>
          <p:nvPr/>
        </p:nvSpPr>
        <p:spPr>
          <a:xfrm>
            <a:off x="8226581" y="15088"/>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fighters…</a:t>
            </a:r>
          </a:p>
        </p:txBody>
      </p:sp>
      <p:graphicFrame>
        <p:nvGraphicFramePr>
          <p:cNvPr id="12" name="Chart 11">
            <a:extLst>
              <a:ext uri="{FF2B5EF4-FFF2-40B4-BE49-F238E27FC236}">
                <a16:creationId xmlns:a16="http://schemas.microsoft.com/office/drawing/2014/main" id="{1B0109B0-2F7B-E1C4-9D80-3EF770312ACF}"/>
              </a:ext>
            </a:extLst>
          </p:cNvPr>
          <p:cNvGraphicFramePr>
            <a:graphicFrameLocks/>
          </p:cNvGraphicFramePr>
          <p:nvPr>
            <p:extLst>
              <p:ext uri="{D42A27DB-BD31-4B8C-83A1-F6EECF244321}">
                <p14:modId xmlns:p14="http://schemas.microsoft.com/office/powerpoint/2010/main" val="1605033727"/>
              </p:ext>
            </p:extLst>
          </p:nvPr>
        </p:nvGraphicFramePr>
        <p:xfrm>
          <a:off x="7377065" y="395862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801D93C7-8D43-4E73-F5D9-25944A4832C7}"/>
              </a:ext>
            </a:extLst>
          </p:cNvPr>
          <p:cNvSpPr txBox="1"/>
          <p:nvPr/>
        </p:nvSpPr>
        <p:spPr>
          <a:xfrm>
            <a:off x="6914245" y="816940"/>
            <a:ext cx="2957804" cy="369332"/>
          </a:xfrm>
          <a:prstGeom prst="rect">
            <a:avLst/>
          </a:prstGeom>
          <a:noFill/>
        </p:spPr>
        <p:txBody>
          <a:bodyPr wrap="square" rtlCol="0">
            <a:spAutoFit/>
          </a:bodyPr>
          <a:lstStyle/>
          <a:p>
            <a:r>
              <a:rPr lang="cs-CZ"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100000" b="100000"/>
                  </a:path>
                  <a:tileRect t="-100000" r="-100000"/>
                </a:gradFill>
                <a:latin typeface="Sternbach" panose="02000500000000000000" pitchFamily="2" charset="0"/>
              </a:rPr>
              <a:t>839 fighters from USA</a:t>
            </a:r>
          </a:p>
        </p:txBody>
      </p:sp>
      <p:sp>
        <p:nvSpPr>
          <p:cNvPr id="22" name="TextBox 21">
            <a:extLst>
              <a:ext uri="{FF2B5EF4-FFF2-40B4-BE49-F238E27FC236}">
                <a16:creationId xmlns:a16="http://schemas.microsoft.com/office/drawing/2014/main" id="{2C372AB5-B070-4189-ABF7-0C9D8476D9F9}"/>
              </a:ext>
            </a:extLst>
          </p:cNvPr>
          <p:cNvSpPr txBox="1"/>
          <p:nvPr/>
        </p:nvSpPr>
        <p:spPr>
          <a:xfrm>
            <a:off x="7261950" y="3059668"/>
            <a:ext cx="2957804" cy="369332"/>
          </a:xfrm>
          <a:prstGeom prst="rect">
            <a:avLst/>
          </a:prstGeom>
          <a:noFill/>
        </p:spPr>
        <p:txBody>
          <a:bodyPr wrap="square" rtlCol="0">
            <a:spAutoFit/>
          </a:bodyPr>
          <a:lstStyle/>
          <a:p>
            <a:r>
              <a:rPr lang="cs-CZ"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166 fighters from Brazil</a:t>
            </a:r>
          </a:p>
        </p:txBody>
      </p:sp>
      <p:sp>
        <p:nvSpPr>
          <p:cNvPr id="23" name="TextBox 22">
            <a:extLst>
              <a:ext uri="{FF2B5EF4-FFF2-40B4-BE49-F238E27FC236}">
                <a16:creationId xmlns:a16="http://schemas.microsoft.com/office/drawing/2014/main" id="{73E8C1D4-085A-C285-AE18-6344F2947472}"/>
              </a:ext>
            </a:extLst>
          </p:cNvPr>
          <p:cNvSpPr txBox="1"/>
          <p:nvPr/>
        </p:nvSpPr>
        <p:spPr>
          <a:xfrm>
            <a:off x="6930000" y="1072701"/>
            <a:ext cx="2957804" cy="261610"/>
          </a:xfrm>
          <a:prstGeom prst="rect">
            <a:avLst/>
          </a:prstGeom>
          <a:noFill/>
        </p:spPr>
        <p:txBody>
          <a:bodyPr wrap="square" rtlCol="0">
            <a:spAutoFit/>
          </a:bodyPr>
          <a:lstStyle/>
          <a:p>
            <a:r>
              <a:rPr lang="en-US" sz="1100" dirty="0">
                <a:solidFill>
                  <a:schemeClr val="bg1"/>
                </a:solidFill>
                <a:latin typeface="Sternbach" panose="02000500000000000000" pitchFamily="2" charset="0"/>
              </a:rPr>
              <a:t>data from 2016</a:t>
            </a:r>
            <a:endParaRPr lang="cs-CZ" sz="1100" dirty="0">
              <a:solidFill>
                <a:schemeClr val="bg1"/>
              </a:solidFill>
              <a:latin typeface="Sternbach" panose="02000500000000000000" pitchFamily="2" charset="0"/>
            </a:endParaRPr>
          </a:p>
        </p:txBody>
      </p:sp>
      <p:sp>
        <p:nvSpPr>
          <p:cNvPr id="24" name="TextBox 23">
            <a:extLst>
              <a:ext uri="{FF2B5EF4-FFF2-40B4-BE49-F238E27FC236}">
                <a16:creationId xmlns:a16="http://schemas.microsoft.com/office/drawing/2014/main" id="{C2809470-E7C7-306D-BC5A-A3B833C5C7A1}"/>
              </a:ext>
            </a:extLst>
          </p:cNvPr>
          <p:cNvSpPr txBox="1"/>
          <p:nvPr/>
        </p:nvSpPr>
        <p:spPr>
          <a:xfrm>
            <a:off x="7261950" y="3298195"/>
            <a:ext cx="2957804" cy="261610"/>
          </a:xfrm>
          <a:prstGeom prst="rect">
            <a:avLst/>
          </a:prstGeom>
          <a:noFill/>
        </p:spPr>
        <p:txBody>
          <a:bodyPr wrap="square" rtlCol="0">
            <a:spAutoFit/>
          </a:bodyPr>
          <a:lstStyle/>
          <a:p>
            <a:r>
              <a:rPr lang="en-US" sz="1100" dirty="0">
                <a:solidFill>
                  <a:schemeClr val="bg1"/>
                </a:solidFill>
                <a:latin typeface="Sternbach" panose="02000500000000000000" pitchFamily="2" charset="0"/>
              </a:rPr>
              <a:t>data from 2016</a:t>
            </a:r>
            <a:endParaRPr lang="cs-CZ" sz="1100" dirty="0">
              <a:solidFill>
                <a:schemeClr val="bg1"/>
              </a:solidFill>
              <a:latin typeface="Sternbach" panose="02000500000000000000" pitchFamily="2" charset="0"/>
            </a:endParaRPr>
          </a:p>
        </p:txBody>
      </p:sp>
      <p:pic>
        <p:nvPicPr>
          <p:cNvPr id="16" name="Picture 15" descr="A person in a black background&#10;&#10;Description automatically generated">
            <a:extLst>
              <a:ext uri="{FF2B5EF4-FFF2-40B4-BE49-F238E27FC236}">
                <a16:creationId xmlns:a16="http://schemas.microsoft.com/office/drawing/2014/main" id="{DCF28E98-6F72-C361-B448-E77770542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66" y="-14188"/>
            <a:ext cx="12271972" cy="6857100"/>
          </a:xfrm>
          <a:prstGeom prst="rect">
            <a:avLst/>
          </a:prstGeom>
        </p:spPr>
      </p:pic>
    </p:spTree>
    <p:extLst>
      <p:ext uri="{BB962C8B-B14F-4D97-AF65-F5344CB8AC3E}">
        <p14:creationId xmlns:p14="http://schemas.microsoft.com/office/powerpoint/2010/main" val="392175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 name="Picture 31" descr="A person in a sports top&#10;&#10;Description automatically generated">
            <a:extLst>
              <a:ext uri="{FF2B5EF4-FFF2-40B4-BE49-F238E27FC236}">
                <a16:creationId xmlns:a16="http://schemas.microsoft.com/office/drawing/2014/main" id="{2E5ED533-D6B4-AC72-E43D-731D88692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049" y="2666746"/>
            <a:ext cx="1920673" cy="2922763"/>
          </a:xfrm>
          <a:prstGeom prst="rect">
            <a:avLst/>
          </a:prstGeom>
        </p:spPr>
      </p:pic>
      <p:sp>
        <p:nvSpPr>
          <p:cNvPr id="7" name="Title 1">
            <a:extLst>
              <a:ext uri="{FF2B5EF4-FFF2-40B4-BE49-F238E27FC236}">
                <a16:creationId xmlns:a16="http://schemas.microsoft.com/office/drawing/2014/main" id="{5A35FD7E-63C2-B805-C3C3-702149A65445}"/>
              </a:ext>
            </a:extLst>
          </p:cNvPr>
          <p:cNvSpPr txBox="1">
            <a:spLocks/>
          </p:cNvSpPr>
          <p:nvPr/>
        </p:nvSpPr>
        <p:spPr>
          <a:xfrm>
            <a:off x="8066637" y="0"/>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fighters…</a:t>
            </a:r>
          </a:p>
        </p:txBody>
      </p:sp>
      <p:sp>
        <p:nvSpPr>
          <p:cNvPr id="9" name="Title 1">
            <a:extLst>
              <a:ext uri="{FF2B5EF4-FFF2-40B4-BE49-F238E27FC236}">
                <a16:creationId xmlns:a16="http://schemas.microsoft.com/office/drawing/2014/main" id="{47C507C1-6FA8-45A1-F6D3-84EB9268C07D}"/>
              </a:ext>
            </a:extLst>
          </p:cNvPr>
          <p:cNvSpPr txBox="1">
            <a:spLocks/>
          </p:cNvSpPr>
          <p:nvPr/>
        </p:nvSpPr>
        <p:spPr>
          <a:xfrm>
            <a:off x="8146609" y="7544"/>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fighters…</a:t>
            </a:r>
          </a:p>
        </p:txBody>
      </p:sp>
      <p:sp>
        <p:nvSpPr>
          <p:cNvPr id="10" name="Title 1">
            <a:extLst>
              <a:ext uri="{FF2B5EF4-FFF2-40B4-BE49-F238E27FC236}">
                <a16:creationId xmlns:a16="http://schemas.microsoft.com/office/drawing/2014/main" id="{35E51F3B-5C8C-F0A8-5AC6-2AA61AF5406D}"/>
              </a:ext>
            </a:extLst>
          </p:cNvPr>
          <p:cNvSpPr txBox="1">
            <a:spLocks/>
          </p:cNvSpPr>
          <p:nvPr/>
        </p:nvSpPr>
        <p:spPr>
          <a:xfrm>
            <a:off x="8226581" y="15088"/>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fighters…</a:t>
            </a:r>
          </a:p>
        </p:txBody>
      </p:sp>
      <p:sp>
        <p:nvSpPr>
          <p:cNvPr id="21" name="TextBox 20">
            <a:extLst>
              <a:ext uri="{FF2B5EF4-FFF2-40B4-BE49-F238E27FC236}">
                <a16:creationId xmlns:a16="http://schemas.microsoft.com/office/drawing/2014/main" id="{801D93C7-8D43-4E73-F5D9-25944A4832C7}"/>
              </a:ext>
            </a:extLst>
          </p:cNvPr>
          <p:cNvSpPr txBox="1"/>
          <p:nvPr/>
        </p:nvSpPr>
        <p:spPr>
          <a:xfrm>
            <a:off x="514538" y="1933331"/>
            <a:ext cx="3578263" cy="646331"/>
          </a:xfrm>
          <a:prstGeom prst="rect">
            <a:avLst/>
          </a:prstGeom>
          <a:noFill/>
        </p:spPr>
        <p:txBody>
          <a:bodyPr wrap="square" rtlCol="0">
            <a:spAutoFit/>
          </a:bodyPr>
          <a:lstStyle/>
          <a:p>
            <a:r>
              <a:rPr lang="en-US" dirty="0">
                <a:solidFill>
                  <a:schemeClr val="bg1"/>
                </a:solidFill>
                <a:latin typeface="Sternbach" panose="02000500000000000000" pitchFamily="2" charset="0"/>
              </a:rPr>
              <a:t>Can you guess how old </a:t>
            </a:r>
            <a:r>
              <a:rPr lang="cs-CZ" dirty="0">
                <a:solidFill>
                  <a:schemeClr val="bg1"/>
                </a:solidFill>
                <a:latin typeface="Sternbach" panose="02000500000000000000" pitchFamily="2" charset="0"/>
              </a:rPr>
              <a:t>was the </a:t>
            </a:r>
            <a:r>
              <a:rPr lang="en-US" dirty="0">
                <a:solidFill>
                  <a:schemeClr val="bg1"/>
                </a:solidFill>
                <a:latin typeface="Sternbach" panose="02000500000000000000" pitchFamily="2" charset="0"/>
              </a:rPr>
              <a:t>oldest </a:t>
            </a:r>
            <a:r>
              <a:rPr lang="cs-CZ" dirty="0">
                <a:solidFill>
                  <a:schemeClr val="bg1"/>
                </a:solidFill>
                <a:latin typeface="Sternbach" panose="02000500000000000000" pitchFamily="2" charset="0"/>
              </a:rPr>
              <a:t>UFC </a:t>
            </a:r>
            <a:r>
              <a:rPr lang="en-US" dirty="0">
                <a:solidFill>
                  <a:schemeClr val="bg1"/>
                </a:solidFill>
                <a:latin typeface="Sternbach" panose="02000500000000000000" pitchFamily="2" charset="0"/>
              </a:rPr>
              <a:t>fighter</a:t>
            </a:r>
            <a:r>
              <a:rPr lang="cs-CZ" dirty="0">
                <a:solidFill>
                  <a:schemeClr val="bg1"/>
                </a:solidFill>
                <a:latin typeface="Sternbach" panose="02000500000000000000" pitchFamily="2" charset="0"/>
              </a:rPr>
              <a:t>?</a:t>
            </a:r>
            <a:r>
              <a:rPr lang="en-US" dirty="0">
                <a:solidFill>
                  <a:schemeClr val="bg1"/>
                </a:solidFill>
                <a:latin typeface="Sternbach" panose="02000500000000000000" pitchFamily="2" charset="0"/>
              </a:rPr>
              <a:t> </a:t>
            </a:r>
            <a:endParaRPr lang="cs-CZ" dirty="0">
              <a:solidFill>
                <a:schemeClr val="bg1"/>
              </a:solidFill>
              <a:latin typeface="Sternbach" panose="02000500000000000000" pitchFamily="2" charset="0"/>
            </a:endParaRPr>
          </a:p>
        </p:txBody>
      </p:sp>
      <p:sp>
        <p:nvSpPr>
          <p:cNvPr id="5" name="Title 1">
            <a:extLst>
              <a:ext uri="{FF2B5EF4-FFF2-40B4-BE49-F238E27FC236}">
                <a16:creationId xmlns:a16="http://schemas.microsoft.com/office/drawing/2014/main" id="{B1D4CEF6-38F8-5404-CBEB-74918D14E2AB}"/>
              </a:ext>
            </a:extLst>
          </p:cNvPr>
          <p:cNvSpPr txBox="1">
            <a:spLocks/>
          </p:cNvSpPr>
          <p:nvPr/>
        </p:nvSpPr>
        <p:spPr>
          <a:xfrm>
            <a:off x="514538" y="420986"/>
            <a:ext cx="8657171" cy="1418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Sternbach" panose="02000500000000000000" pitchFamily="2" charset="0"/>
              </a:rPr>
              <a:t>MMA is full of both young and seasoned</a:t>
            </a:r>
            <a:r>
              <a:rPr lang="cs-CZ" sz="2400" dirty="0">
                <a:solidFill>
                  <a:schemeClr val="bg1"/>
                </a:solidFill>
                <a:latin typeface="Sternbach" panose="02000500000000000000" pitchFamily="2" charset="0"/>
              </a:rPr>
              <a:t> </a:t>
            </a:r>
            <a:r>
              <a:rPr lang="en-US" sz="2400" dirty="0">
                <a:solidFill>
                  <a:schemeClr val="bg1"/>
                </a:solidFill>
                <a:latin typeface="Sternbach" panose="02000500000000000000" pitchFamily="2" charset="0"/>
              </a:rPr>
              <a:t>fighters</a:t>
            </a:r>
            <a:r>
              <a:rPr lang="cs-CZ" sz="2400" dirty="0">
                <a:solidFill>
                  <a:schemeClr val="bg1"/>
                </a:solidFill>
                <a:latin typeface="Sternbach" panose="02000500000000000000" pitchFamily="2" charset="0"/>
              </a:rPr>
              <a:t>…</a:t>
            </a:r>
            <a:br>
              <a:rPr lang="cs-CZ" sz="4800" dirty="0"/>
            </a:br>
            <a:r>
              <a:rPr lang="cs-CZ" sz="2400" dirty="0">
                <a:solidFill>
                  <a:schemeClr val="bg1"/>
                </a:solidFill>
                <a:latin typeface="Sternbach" panose="02000500000000000000" pitchFamily="2" charset="0"/>
              </a:rPr>
              <a:t>H</a:t>
            </a:r>
            <a:r>
              <a:rPr lang="en-US" sz="2400" dirty="0" err="1">
                <a:solidFill>
                  <a:schemeClr val="bg1"/>
                </a:solidFill>
                <a:latin typeface="Sternbach" panose="02000500000000000000" pitchFamily="2" charset="0"/>
              </a:rPr>
              <a:t>owever</a:t>
            </a:r>
            <a:r>
              <a:rPr lang="en-US" sz="2400" dirty="0">
                <a:solidFill>
                  <a:schemeClr val="bg1"/>
                </a:solidFill>
                <a:latin typeface="Sternbach" panose="02000500000000000000" pitchFamily="2" charset="0"/>
              </a:rPr>
              <a:t>, only the </a:t>
            </a:r>
            <a:r>
              <a:rPr lang="en-US" sz="2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6200000" scaled="1"/>
                  <a:tileRect/>
                </a:gradFill>
                <a:latin typeface="Sternbach" panose="02000500000000000000" pitchFamily="2" charset="0"/>
              </a:rPr>
              <a:t>most experienced </a:t>
            </a:r>
            <a:r>
              <a:rPr lang="en-US" sz="2400" dirty="0">
                <a:solidFill>
                  <a:schemeClr val="bg1"/>
                </a:solidFill>
                <a:latin typeface="Sternbach" panose="02000500000000000000" pitchFamily="2" charset="0"/>
              </a:rPr>
              <a:t>fighters come to the UFC.</a:t>
            </a:r>
            <a:endParaRPr lang="cs-CZ" sz="2400" dirty="0">
              <a:solidFill>
                <a:schemeClr val="bg1"/>
              </a:solidFill>
              <a:latin typeface="Sternbach" panose="02000500000000000000" pitchFamily="2" charset="0"/>
            </a:endParaRPr>
          </a:p>
        </p:txBody>
      </p:sp>
      <p:sp>
        <p:nvSpPr>
          <p:cNvPr id="15" name="TextBox 14">
            <a:extLst>
              <a:ext uri="{FF2B5EF4-FFF2-40B4-BE49-F238E27FC236}">
                <a16:creationId xmlns:a16="http://schemas.microsoft.com/office/drawing/2014/main" id="{356E9BFA-BFC4-3E81-B8DF-F3DBDA5F4A23}"/>
              </a:ext>
            </a:extLst>
          </p:cNvPr>
          <p:cNvSpPr txBox="1"/>
          <p:nvPr/>
        </p:nvSpPr>
        <p:spPr>
          <a:xfrm>
            <a:off x="1507645" y="3507741"/>
            <a:ext cx="1788696" cy="1169551"/>
          </a:xfrm>
          <a:prstGeom prst="rect">
            <a:avLst/>
          </a:prstGeom>
          <a:noFill/>
        </p:spPr>
        <p:txBody>
          <a:bodyPr wrap="square" rtlCol="0">
            <a:spAutoFit/>
          </a:bodyPr>
          <a:lstStyle/>
          <a:p>
            <a:r>
              <a:rPr lang="en-US" sz="1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3500000" scaled="1"/>
                  <a:tileRect/>
                </a:gradFill>
                <a:latin typeface="Sternbach" panose="02000500000000000000" pitchFamily="2" charset="0"/>
              </a:rPr>
              <a:t>Ron Van Clief </a:t>
            </a:r>
            <a:r>
              <a:rPr lang="en-US" sz="1400" dirty="0">
                <a:solidFill>
                  <a:schemeClr val="bg1"/>
                </a:solidFill>
                <a:latin typeface="Sternbach" panose="02000500000000000000" pitchFamily="2" charset="0"/>
              </a:rPr>
              <a:t>was just shy of </a:t>
            </a:r>
            <a:r>
              <a:rPr lang="en-US" sz="1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52</a:t>
            </a:r>
            <a:r>
              <a:rPr lang="en-US" sz="1400" dirty="0">
                <a:solidFill>
                  <a:schemeClr val="bg1"/>
                </a:solidFill>
                <a:latin typeface="Sternbach" panose="02000500000000000000" pitchFamily="2" charset="0"/>
              </a:rPr>
              <a:t> </a:t>
            </a:r>
            <a:r>
              <a:rPr lang="en-US" sz="1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years</a:t>
            </a:r>
            <a:r>
              <a:rPr lang="en-US" sz="1400" dirty="0">
                <a:solidFill>
                  <a:schemeClr val="bg1"/>
                </a:solidFill>
                <a:latin typeface="Sternbach" panose="02000500000000000000" pitchFamily="2" charset="0"/>
              </a:rPr>
              <a:t> old at the time of his fight</a:t>
            </a:r>
            <a:r>
              <a:rPr lang="cs-CZ" sz="1400" dirty="0">
                <a:solidFill>
                  <a:schemeClr val="bg1"/>
                </a:solidFill>
                <a:latin typeface="Sternbach" panose="02000500000000000000" pitchFamily="2" charset="0"/>
              </a:rPr>
              <a:t>, it was </a:t>
            </a:r>
            <a:r>
              <a:rPr lang="en-US" sz="1400" dirty="0">
                <a:solidFill>
                  <a:schemeClr val="bg1"/>
                </a:solidFill>
                <a:latin typeface="Sternbach" panose="02000500000000000000" pitchFamily="2" charset="0"/>
              </a:rPr>
              <a:t>'94</a:t>
            </a:r>
            <a:r>
              <a:rPr lang="cs-CZ" sz="1400" dirty="0">
                <a:solidFill>
                  <a:schemeClr val="bg1"/>
                </a:solidFill>
                <a:latin typeface="Sternbach" panose="02000500000000000000" pitchFamily="2" charset="0"/>
              </a:rPr>
              <a:t>. </a:t>
            </a:r>
          </a:p>
        </p:txBody>
      </p:sp>
      <p:sp>
        <p:nvSpPr>
          <p:cNvPr id="18" name="TextBox 17">
            <a:extLst>
              <a:ext uri="{FF2B5EF4-FFF2-40B4-BE49-F238E27FC236}">
                <a16:creationId xmlns:a16="http://schemas.microsoft.com/office/drawing/2014/main" id="{D4C7FBFC-600C-D608-CC5F-C00DF5CC4229}"/>
              </a:ext>
            </a:extLst>
          </p:cNvPr>
          <p:cNvSpPr txBox="1"/>
          <p:nvPr/>
        </p:nvSpPr>
        <p:spPr>
          <a:xfrm>
            <a:off x="8677203" y="3524891"/>
            <a:ext cx="1788696" cy="1384995"/>
          </a:xfrm>
          <a:prstGeom prst="rect">
            <a:avLst/>
          </a:prstGeom>
          <a:noFill/>
        </p:spPr>
        <p:txBody>
          <a:bodyPr wrap="square" rtlCol="0">
            <a:spAutoFit/>
          </a:bodyPr>
          <a:lstStyle/>
          <a:p>
            <a:r>
              <a:rPr lang="en-US" sz="1400" dirty="0">
                <a:solidFill>
                  <a:schemeClr val="bg1"/>
                </a:solidFill>
                <a:latin typeface="Sternbach" panose="02000500000000000000" pitchFamily="2" charset="0"/>
              </a:rPr>
              <a:t>The youngest fighter</a:t>
            </a:r>
            <a:r>
              <a:rPr lang="cs-CZ" sz="1400" dirty="0">
                <a:solidFill>
                  <a:schemeClr val="bg1"/>
                </a:solidFill>
                <a:latin typeface="Sternbach" panose="02000500000000000000" pitchFamily="2" charset="0"/>
              </a:rPr>
              <a:t> Chase Hooper</a:t>
            </a:r>
            <a:r>
              <a:rPr lang="en-US" sz="1400" dirty="0">
                <a:solidFill>
                  <a:schemeClr val="bg1"/>
                </a:solidFill>
                <a:latin typeface="Sternbach" panose="02000500000000000000" pitchFamily="2" charset="0"/>
              </a:rPr>
              <a:t> was </a:t>
            </a:r>
            <a:r>
              <a:rPr lang="en-US" sz="1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20 years</a:t>
            </a:r>
            <a:r>
              <a:rPr lang="en-US" sz="1400" dirty="0">
                <a:solidFill>
                  <a:schemeClr val="bg1"/>
                </a:solidFill>
                <a:latin typeface="Sternbach" panose="02000500000000000000" pitchFamily="2" charset="0"/>
              </a:rPr>
              <a:t> and 97 days old on the day of the fight.</a:t>
            </a:r>
            <a:endParaRPr lang="cs-CZ" sz="1400" dirty="0">
              <a:solidFill>
                <a:schemeClr val="bg1"/>
              </a:solidFill>
              <a:latin typeface="Sternbach" panose="02000500000000000000" pitchFamily="2" charset="0"/>
            </a:endParaRPr>
          </a:p>
        </p:txBody>
      </p:sp>
      <p:pic>
        <p:nvPicPr>
          <p:cNvPr id="25" name="Picture 24">
            <a:extLst>
              <a:ext uri="{FF2B5EF4-FFF2-40B4-BE49-F238E27FC236}">
                <a16:creationId xmlns:a16="http://schemas.microsoft.com/office/drawing/2014/main" id="{E0D0C143-DBB8-B3FB-333C-94C0B82CD7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5685" y="3920150"/>
            <a:ext cx="1948508" cy="2922763"/>
          </a:xfrm>
          <a:prstGeom prst="rect">
            <a:avLst/>
          </a:prstGeom>
        </p:spPr>
      </p:pic>
      <p:pic>
        <p:nvPicPr>
          <p:cNvPr id="27" name="Picture 26" descr="A person with no shirt&#10;&#10;Description automatically generated">
            <a:extLst>
              <a:ext uri="{FF2B5EF4-FFF2-40B4-BE49-F238E27FC236}">
                <a16:creationId xmlns:a16="http://schemas.microsoft.com/office/drawing/2014/main" id="{51747A4C-5D84-8FEE-2306-5200CC176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902" y="3574268"/>
            <a:ext cx="2152923" cy="3276188"/>
          </a:xfrm>
          <a:prstGeom prst="rect">
            <a:avLst/>
          </a:prstGeom>
        </p:spPr>
      </p:pic>
      <p:sp>
        <p:nvSpPr>
          <p:cNvPr id="28" name="TextBox 27">
            <a:extLst>
              <a:ext uri="{FF2B5EF4-FFF2-40B4-BE49-F238E27FC236}">
                <a16:creationId xmlns:a16="http://schemas.microsoft.com/office/drawing/2014/main" id="{83E81745-D138-D5F5-C1C9-4CD14C13ECEB}"/>
              </a:ext>
            </a:extLst>
          </p:cNvPr>
          <p:cNvSpPr txBox="1"/>
          <p:nvPr/>
        </p:nvSpPr>
        <p:spPr>
          <a:xfrm>
            <a:off x="3487525" y="5558213"/>
            <a:ext cx="2216530" cy="1015663"/>
          </a:xfrm>
          <a:prstGeom prst="rect">
            <a:avLst/>
          </a:prstGeom>
          <a:noFill/>
        </p:spPr>
        <p:txBody>
          <a:bodyPr wrap="square" rtlCol="0">
            <a:spAutoFit/>
          </a:bodyPr>
          <a:lstStyle/>
          <a:p>
            <a:r>
              <a:rPr lang="en-US" sz="1200" dirty="0">
                <a:solidFill>
                  <a:schemeClr val="bg1"/>
                </a:solidFill>
                <a:latin typeface="Sternbach" panose="02000500000000000000" pitchFamily="2" charset="0"/>
              </a:rPr>
              <a:t>The oldest woman in the UFC was</a:t>
            </a:r>
            <a:r>
              <a:rPr lang="cs-CZ" sz="1200" dirty="0">
                <a:solidFill>
                  <a:schemeClr val="bg1"/>
                </a:solidFill>
                <a:latin typeface="Sternbach" panose="02000500000000000000" pitchFamily="2" charset="0"/>
              </a:rPr>
              <a:t> WIBA World Champion</a:t>
            </a:r>
            <a:r>
              <a:rPr lang="en-US" sz="1200" dirty="0">
                <a:solidFill>
                  <a:schemeClr val="bg1"/>
                </a:solidFill>
                <a:latin typeface="Sternbach" panose="02000500000000000000" pitchFamily="2" charset="0"/>
              </a:rPr>
              <a:t> </a:t>
            </a:r>
            <a:r>
              <a:rPr lang="cs-CZ"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Marion Reneau</a:t>
            </a:r>
            <a:r>
              <a:rPr lang="en-US" sz="1200" dirty="0">
                <a:solidFill>
                  <a:schemeClr val="bg1"/>
                </a:solidFill>
                <a:latin typeface="Sternbach" panose="02000500000000000000" pitchFamily="2" charset="0"/>
              </a:rPr>
              <a:t>, who was</a:t>
            </a:r>
            <a:r>
              <a:rPr lang="cs-CZ" sz="1200" dirty="0">
                <a:solidFill>
                  <a:schemeClr val="bg1"/>
                </a:solidFill>
                <a:latin typeface="Sternbach" panose="02000500000000000000" pitchFamily="2" charset="0"/>
              </a:rPr>
              <a:t> in the time of match</a:t>
            </a:r>
            <a:r>
              <a:rPr lang="en-US" sz="1200" dirty="0">
                <a:solidFill>
                  <a:schemeClr val="bg1"/>
                </a:solidFill>
                <a:latin typeface="Sternbach" panose="02000500000000000000" pitchFamily="2" charset="0"/>
              </a:rPr>
              <a:t> </a:t>
            </a:r>
            <a:r>
              <a:rPr lang="cs-CZ"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44</a:t>
            </a:r>
            <a:r>
              <a:rPr lang="en-US"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 years</a:t>
            </a:r>
            <a:r>
              <a:rPr lang="cs-CZ" sz="1200" dirty="0">
                <a:solidFill>
                  <a:schemeClr val="bg1"/>
                </a:solidFill>
                <a:latin typeface="Sternbach" panose="02000500000000000000" pitchFamily="2" charset="0"/>
              </a:rPr>
              <a:t> old</a:t>
            </a:r>
            <a:r>
              <a:rPr lang="en-US" sz="1200" dirty="0">
                <a:solidFill>
                  <a:schemeClr val="bg1"/>
                </a:solidFill>
                <a:latin typeface="Sternbach" panose="02000500000000000000" pitchFamily="2" charset="0"/>
              </a:rPr>
              <a:t>. </a:t>
            </a:r>
            <a:endParaRPr lang="cs-CZ" sz="1200" dirty="0">
              <a:solidFill>
                <a:schemeClr val="bg1"/>
              </a:solidFill>
              <a:latin typeface="Sternbach" panose="02000500000000000000" pitchFamily="2" charset="0"/>
            </a:endParaRPr>
          </a:p>
        </p:txBody>
      </p:sp>
      <p:pic>
        <p:nvPicPr>
          <p:cNvPr id="34" name="Picture 33">
            <a:extLst>
              <a:ext uri="{FF2B5EF4-FFF2-40B4-BE49-F238E27FC236}">
                <a16:creationId xmlns:a16="http://schemas.microsoft.com/office/drawing/2014/main" id="{94759FA8-8104-99E3-BC33-34BD34A87B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04055" y="1718781"/>
            <a:ext cx="2683440" cy="3577920"/>
          </a:xfrm>
          <a:prstGeom prst="rect">
            <a:avLst/>
          </a:prstGeom>
        </p:spPr>
      </p:pic>
      <p:sp>
        <p:nvSpPr>
          <p:cNvPr id="35" name="TextBox 34">
            <a:extLst>
              <a:ext uri="{FF2B5EF4-FFF2-40B4-BE49-F238E27FC236}">
                <a16:creationId xmlns:a16="http://schemas.microsoft.com/office/drawing/2014/main" id="{53430EFB-C504-A8E9-25AC-B954B32E92EC}"/>
              </a:ext>
            </a:extLst>
          </p:cNvPr>
          <p:cNvSpPr txBox="1"/>
          <p:nvPr/>
        </p:nvSpPr>
        <p:spPr>
          <a:xfrm>
            <a:off x="6589623" y="5296701"/>
            <a:ext cx="1556986" cy="1200329"/>
          </a:xfrm>
          <a:prstGeom prst="rect">
            <a:avLst/>
          </a:prstGeom>
          <a:noFill/>
        </p:spPr>
        <p:txBody>
          <a:bodyPr wrap="square" rtlCol="0">
            <a:spAutoFit/>
          </a:bodyPr>
          <a:lstStyle/>
          <a:p>
            <a:r>
              <a:rPr lang="cs-CZ" sz="1200" dirty="0">
                <a:solidFill>
                  <a:schemeClr val="bg1"/>
                </a:solidFill>
                <a:latin typeface="Sternbach" panose="02000500000000000000" pitchFamily="2" charset="0"/>
              </a:rPr>
              <a:t>The </a:t>
            </a:r>
            <a:r>
              <a:rPr lang="en-US" sz="1200" dirty="0">
                <a:solidFill>
                  <a:schemeClr val="bg1"/>
                </a:solidFill>
                <a:latin typeface="Sternbach" panose="02000500000000000000" pitchFamily="2" charset="0"/>
              </a:rPr>
              <a:t>The youngest participant in the UFC</a:t>
            </a:r>
            <a:r>
              <a:rPr lang="cs-CZ" sz="1200" dirty="0">
                <a:solidFill>
                  <a:schemeClr val="bg1"/>
                </a:solidFill>
                <a:latin typeface="Sternbach" panose="02000500000000000000" pitchFamily="2" charset="0"/>
              </a:rPr>
              <a:t> - </a:t>
            </a:r>
            <a:r>
              <a:rPr lang="cs-CZ"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Maycee Barber</a:t>
            </a:r>
            <a:r>
              <a:rPr lang="en-US"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 </a:t>
            </a:r>
            <a:r>
              <a:rPr lang="en-US" sz="1200" dirty="0">
                <a:solidFill>
                  <a:schemeClr val="bg1"/>
                </a:solidFill>
                <a:latin typeface="Sternbach" panose="02000500000000000000" pitchFamily="2" charset="0"/>
              </a:rPr>
              <a:t>at the time of the fight was </a:t>
            </a:r>
            <a:r>
              <a:rPr lang="en-US" sz="1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100000" b="100000"/>
                  </a:path>
                  <a:tileRect t="-100000" r="-100000"/>
                </a:gradFill>
                <a:latin typeface="Sternbach" panose="02000500000000000000" pitchFamily="2" charset="0"/>
              </a:rPr>
              <a:t>20 years </a:t>
            </a:r>
            <a:r>
              <a:rPr lang="en-US" sz="1200" dirty="0">
                <a:solidFill>
                  <a:schemeClr val="bg1"/>
                </a:solidFill>
                <a:latin typeface="Sternbach" panose="02000500000000000000" pitchFamily="2" charset="0"/>
              </a:rPr>
              <a:t>old.</a:t>
            </a:r>
            <a:endParaRPr lang="cs-CZ" sz="1200" dirty="0">
              <a:solidFill>
                <a:schemeClr val="bg1"/>
              </a:solidFill>
              <a:latin typeface="Sternbach" panose="02000500000000000000" pitchFamily="2" charset="0"/>
            </a:endParaRPr>
          </a:p>
        </p:txBody>
      </p:sp>
    </p:spTree>
    <p:extLst>
      <p:ext uri="{BB962C8B-B14F-4D97-AF65-F5344CB8AC3E}">
        <p14:creationId xmlns:p14="http://schemas.microsoft.com/office/powerpoint/2010/main" val="3352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descr="A person wearing boxing gloves and boxing gloves&#10;&#10;Description automatically generated">
            <a:extLst>
              <a:ext uri="{FF2B5EF4-FFF2-40B4-BE49-F238E27FC236}">
                <a16:creationId xmlns:a16="http://schemas.microsoft.com/office/drawing/2014/main" id="{93483449-6A6C-829D-793D-C39EB330C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554" y="-40199"/>
            <a:ext cx="7058025" cy="6938397"/>
          </a:xfrm>
          <a:prstGeom prst="rect">
            <a:avLst/>
          </a:prstGeom>
        </p:spPr>
      </p:pic>
      <p:sp>
        <p:nvSpPr>
          <p:cNvPr id="7" name="Title 1">
            <a:extLst>
              <a:ext uri="{FF2B5EF4-FFF2-40B4-BE49-F238E27FC236}">
                <a16:creationId xmlns:a16="http://schemas.microsoft.com/office/drawing/2014/main" id="{5A35FD7E-63C2-B805-C3C3-702149A65445}"/>
              </a:ext>
            </a:extLst>
          </p:cNvPr>
          <p:cNvSpPr txBox="1">
            <a:spLocks/>
          </p:cNvSpPr>
          <p:nvPr/>
        </p:nvSpPr>
        <p:spPr>
          <a:xfrm>
            <a:off x="-413768" y="5941029"/>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fighters…</a:t>
            </a:r>
          </a:p>
        </p:txBody>
      </p:sp>
      <p:sp>
        <p:nvSpPr>
          <p:cNvPr id="9" name="Title 1">
            <a:extLst>
              <a:ext uri="{FF2B5EF4-FFF2-40B4-BE49-F238E27FC236}">
                <a16:creationId xmlns:a16="http://schemas.microsoft.com/office/drawing/2014/main" id="{47C507C1-6FA8-45A1-F6D3-84EB9268C07D}"/>
              </a:ext>
            </a:extLst>
          </p:cNvPr>
          <p:cNvSpPr txBox="1">
            <a:spLocks/>
          </p:cNvSpPr>
          <p:nvPr/>
        </p:nvSpPr>
        <p:spPr>
          <a:xfrm>
            <a:off x="-340166" y="5960079"/>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fighters…</a:t>
            </a:r>
          </a:p>
        </p:txBody>
      </p:sp>
      <p:sp>
        <p:nvSpPr>
          <p:cNvPr id="10" name="Title 1">
            <a:extLst>
              <a:ext uri="{FF2B5EF4-FFF2-40B4-BE49-F238E27FC236}">
                <a16:creationId xmlns:a16="http://schemas.microsoft.com/office/drawing/2014/main" id="{35E51F3B-5C8C-F0A8-5AC6-2AA61AF5406D}"/>
              </a:ext>
            </a:extLst>
          </p:cNvPr>
          <p:cNvSpPr txBox="1">
            <a:spLocks/>
          </p:cNvSpPr>
          <p:nvPr/>
        </p:nvSpPr>
        <p:spPr>
          <a:xfrm>
            <a:off x="-266564" y="5950554"/>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fighters…</a:t>
            </a:r>
          </a:p>
        </p:txBody>
      </p:sp>
      <p:sp>
        <p:nvSpPr>
          <p:cNvPr id="21" name="TextBox 20">
            <a:extLst>
              <a:ext uri="{FF2B5EF4-FFF2-40B4-BE49-F238E27FC236}">
                <a16:creationId xmlns:a16="http://schemas.microsoft.com/office/drawing/2014/main" id="{801D93C7-8D43-4E73-F5D9-25944A4832C7}"/>
              </a:ext>
            </a:extLst>
          </p:cNvPr>
          <p:cNvSpPr txBox="1"/>
          <p:nvPr/>
        </p:nvSpPr>
        <p:spPr>
          <a:xfrm>
            <a:off x="1742038" y="1816526"/>
            <a:ext cx="7811632" cy="646331"/>
          </a:xfrm>
          <a:prstGeom prst="rect">
            <a:avLst/>
          </a:prstGeom>
          <a:noFill/>
        </p:spPr>
        <p:txBody>
          <a:bodyPr wrap="square" rtlCol="0">
            <a:spAutoFit/>
          </a:bodyPr>
          <a:lstStyle/>
          <a:p>
            <a:r>
              <a:rPr lang="en-US" i="1" dirty="0">
                <a:solidFill>
                  <a:schemeClr val="bg1"/>
                </a:solidFill>
                <a:latin typeface="Sternbach" panose="02000500000000000000" pitchFamily="2" charset="0"/>
              </a:rPr>
              <a:t>"If you have a dream, don't let anyone talk you out of it.„</a:t>
            </a:r>
            <a:br>
              <a:rPr lang="cs-CZ" i="1" dirty="0">
                <a:solidFill>
                  <a:schemeClr val="bg1"/>
                </a:solidFill>
                <a:latin typeface="Sternbach" panose="02000500000000000000" pitchFamily="2" charset="0"/>
              </a:rPr>
            </a:br>
            <a:r>
              <a:rPr lang="en-US" i="1" dirty="0">
                <a:solidFill>
                  <a:schemeClr val="bg1"/>
                </a:solidFill>
                <a:latin typeface="Sternbach" panose="02000500000000000000" pitchFamily="2" charset="0"/>
              </a:rPr>
              <a:t>Henry Cejudo</a:t>
            </a:r>
            <a:endParaRPr lang="cs-CZ" i="1" dirty="0">
              <a:solidFill>
                <a:schemeClr val="bg1"/>
              </a:solidFill>
              <a:latin typeface="Sternbach" panose="02000500000000000000" pitchFamily="2" charset="0"/>
            </a:endParaRPr>
          </a:p>
        </p:txBody>
      </p:sp>
      <p:sp>
        <p:nvSpPr>
          <p:cNvPr id="5" name="Title 1">
            <a:extLst>
              <a:ext uri="{FF2B5EF4-FFF2-40B4-BE49-F238E27FC236}">
                <a16:creationId xmlns:a16="http://schemas.microsoft.com/office/drawing/2014/main" id="{B1D4CEF6-38F8-5404-CBEB-74918D14E2AB}"/>
              </a:ext>
            </a:extLst>
          </p:cNvPr>
          <p:cNvSpPr txBox="1">
            <a:spLocks/>
          </p:cNvSpPr>
          <p:nvPr/>
        </p:nvSpPr>
        <p:spPr>
          <a:xfrm>
            <a:off x="1539844" y="583762"/>
            <a:ext cx="8013826" cy="1418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ternbach" panose="02000500000000000000" pitchFamily="2" charset="0"/>
              </a:rPr>
              <a:t>Top 10 most successful UFC fighters between 1994 and 2021.</a:t>
            </a:r>
            <a:endParaRPr lang="cs-CZ" sz="2400" dirty="0">
              <a:solidFill>
                <a:schemeClr val="bg1"/>
              </a:solidFill>
              <a:latin typeface="Sternbach" panose="02000500000000000000" pitchFamily="2" charset="0"/>
            </a:endParaRPr>
          </a:p>
        </p:txBody>
      </p:sp>
      <p:pic>
        <p:nvPicPr>
          <p:cNvPr id="6" name="Picture 5" descr="A person holding a championship belt&#10;&#10;Description automatically generated">
            <a:extLst>
              <a:ext uri="{FF2B5EF4-FFF2-40B4-BE49-F238E27FC236}">
                <a16:creationId xmlns:a16="http://schemas.microsoft.com/office/drawing/2014/main" id="{5129B087-D61A-A84F-3EEB-F69639F30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88" y="61527"/>
            <a:ext cx="1645459" cy="2463378"/>
          </a:xfrm>
          <a:prstGeom prst="rect">
            <a:avLst/>
          </a:prstGeom>
        </p:spPr>
      </p:pic>
      <p:graphicFrame>
        <p:nvGraphicFramePr>
          <p:cNvPr id="11" name="Chart 10">
            <a:extLst>
              <a:ext uri="{FF2B5EF4-FFF2-40B4-BE49-F238E27FC236}">
                <a16:creationId xmlns:a16="http://schemas.microsoft.com/office/drawing/2014/main" id="{F5DF8231-C430-CCAF-6727-A5141EE9AA6C}"/>
              </a:ext>
            </a:extLst>
          </p:cNvPr>
          <p:cNvGraphicFramePr>
            <a:graphicFrameLocks/>
          </p:cNvGraphicFramePr>
          <p:nvPr>
            <p:extLst>
              <p:ext uri="{D42A27DB-BD31-4B8C-83A1-F6EECF244321}">
                <p14:modId xmlns:p14="http://schemas.microsoft.com/office/powerpoint/2010/main" val="1907037312"/>
              </p:ext>
            </p:extLst>
          </p:nvPr>
        </p:nvGraphicFramePr>
        <p:xfrm>
          <a:off x="5524500" y="2977225"/>
          <a:ext cx="6326667" cy="3621620"/>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B320F022-9E15-840B-54E4-2EAD724E81B0}"/>
              </a:ext>
            </a:extLst>
          </p:cNvPr>
          <p:cNvSpPr/>
          <p:nvPr/>
        </p:nvSpPr>
        <p:spPr>
          <a:xfrm>
            <a:off x="5038725" y="6048375"/>
            <a:ext cx="1123950" cy="6463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cs-CZ"/>
          </a:p>
        </p:txBody>
      </p:sp>
      <p:sp>
        <p:nvSpPr>
          <p:cNvPr id="14" name="TextBox 13">
            <a:extLst>
              <a:ext uri="{FF2B5EF4-FFF2-40B4-BE49-F238E27FC236}">
                <a16:creationId xmlns:a16="http://schemas.microsoft.com/office/drawing/2014/main" id="{D1CAA6DA-A042-340F-91C7-70B277D59456}"/>
              </a:ext>
            </a:extLst>
          </p:cNvPr>
          <p:cNvSpPr txBox="1"/>
          <p:nvPr/>
        </p:nvSpPr>
        <p:spPr>
          <a:xfrm>
            <a:off x="7562850" y="3487652"/>
            <a:ext cx="4114612" cy="307777"/>
          </a:xfrm>
          <a:prstGeom prst="rect">
            <a:avLst/>
          </a:prstGeom>
          <a:noFill/>
        </p:spPr>
        <p:txBody>
          <a:bodyPr wrap="square" rtlCol="0">
            <a:spAutoFit/>
          </a:bodyPr>
          <a:lstStyle/>
          <a:p>
            <a:r>
              <a:rPr lang="en-US" sz="1400" dirty="0">
                <a:solidFill>
                  <a:schemeClr val="bg1"/>
                </a:solidFill>
                <a:latin typeface="Sternbach" panose="02000500000000000000" pitchFamily="2" charset="0"/>
              </a:rPr>
              <a:t>The number of wins for the top ten fighters</a:t>
            </a:r>
            <a:endParaRPr lang="cs-CZ" sz="1400" i="1" dirty="0">
              <a:solidFill>
                <a:schemeClr val="bg1"/>
              </a:solidFill>
              <a:latin typeface="Sternbach" panose="02000500000000000000" pitchFamily="2" charset="0"/>
            </a:endParaRPr>
          </a:p>
        </p:txBody>
      </p:sp>
      <p:sp>
        <p:nvSpPr>
          <p:cNvPr id="22" name="TextBox 21">
            <a:extLst>
              <a:ext uri="{FF2B5EF4-FFF2-40B4-BE49-F238E27FC236}">
                <a16:creationId xmlns:a16="http://schemas.microsoft.com/office/drawing/2014/main" id="{81FA99FE-3A93-DB3E-0149-27BF64464FC6}"/>
              </a:ext>
            </a:extLst>
          </p:cNvPr>
          <p:cNvSpPr txBox="1"/>
          <p:nvPr/>
        </p:nvSpPr>
        <p:spPr>
          <a:xfrm>
            <a:off x="741727" y="4351134"/>
            <a:ext cx="3610825" cy="1477328"/>
          </a:xfrm>
          <a:prstGeom prst="rect">
            <a:avLst/>
          </a:prstGeom>
          <a:noFill/>
        </p:spPr>
        <p:txBody>
          <a:bodyPr wrap="square" rtlCol="0">
            <a:spAutoFit/>
          </a:bodyPr>
          <a:lstStyle/>
          <a:p>
            <a:r>
              <a:rPr lang="en-US" dirty="0">
                <a:solidFill>
                  <a:schemeClr val="bg1"/>
                </a:solidFill>
                <a:latin typeface="Sternbach" panose="02000500000000000000" pitchFamily="2" charset="0"/>
              </a:rPr>
              <a:t>The average </a:t>
            </a:r>
            <a:r>
              <a:rPr lang="en-US"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price for UFC tickets </a:t>
            </a:r>
            <a:r>
              <a:rPr lang="en-US" dirty="0">
                <a:solidFill>
                  <a:schemeClr val="bg1"/>
                </a:solidFill>
                <a:latin typeface="Sternbach" panose="02000500000000000000" pitchFamily="2" charset="0"/>
              </a:rPr>
              <a:t>can range between </a:t>
            </a:r>
            <a:r>
              <a:rPr lang="en-US"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r="100000" b="100000"/>
                  </a:path>
                  <a:tileRect l="-100000" t="-100000"/>
                </a:gradFill>
                <a:latin typeface="Sternbach" panose="02000500000000000000" pitchFamily="2" charset="0"/>
              </a:rPr>
              <a:t>200</a:t>
            </a:r>
            <a:r>
              <a:rPr lang="cs-CZ" b="0" i="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r="100000" b="100000"/>
                  </a:path>
                  <a:tileRect l="-100000" t="-100000"/>
                </a:gradFill>
                <a:effectLst/>
                <a:latin typeface="Sternbach" panose="02000500000000000000" pitchFamily="2" charset="0"/>
              </a:rPr>
              <a:t>$</a:t>
            </a:r>
            <a:r>
              <a:rPr lang="en-US"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r="100000" b="100000"/>
                  </a:path>
                  <a:tileRect l="-100000" t="-100000"/>
                </a:gradFill>
                <a:latin typeface="Sternbach" panose="02000500000000000000" pitchFamily="2" charset="0"/>
              </a:rPr>
              <a:t> to 400</a:t>
            </a:r>
            <a:r>
              <a:rPr lang="cs-CZ" b="0" i="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r="100000" b="100000"/>
                  </a:path>
                  <a:tileRect l="-100000" t="-100000"/>
                </a:gradFill>
                <a:effectLst/>
                <a:latin typeface="Sternbach" panose="02000500000000000000" pitchFamily="2" charset="0"/>
              </a:rPr>
              <a:t>$</a:t>
            </a:r>
            <a:r>
              <a:rPr lang="en-US" dirty="0">
                <a:solidFill>
                  <a:schemeClr val="bg1"/>
                </a:solidFill>
                <a:latin typeface="Sternbach" panose="02000500000000000000" pitchFamily="2" charset="0"/>
              </a:rPr>
              <a:t>. The best seats near the octagon can cost thousands of dollars.</a:t>
            </a:r>
            <a:endParaRPr lang="cs-CZ" dirty="0">
              <a:solidFill>
                <a:schemeClr val="bg1"/>
              </a:solidFill>
              <a:latin typeface="Sternbach" panose="02000500000000000000" pitchFamily="2" charset="0"/>
            </a:endParaRPr>
          </a:p>
        </p:txBody>
      </p:sp>
      <p:sp>
        <p:nvSpPr>
          <p:cNvPr id="23" name="TextBox 22">
            <a:extLst>
              <a:ext uri="{FF2B5EF4-FFF2-40B4-BE49-F238E27FC236}">
                <a16:creationId xmlns:a16="http://schemas.microsoft.com/office/drawing/2014/main" id="{6536CA51-5519-E245-C6DC-7056E5ABCEA6}"/>
              </a:ext>
            </a:extLst>
          </p:cNvPr>
          <p:cNvSpPr txBox="1"/>
          <p:nvPr/>
        </p:nvSpPr>
        <p:spPr>
          <a:xfrm>
            <a:off x="741727" y="3185398"/>
            <a:ext cx="3578263" cy="923330"/>
          </a:xfrm>
          <a:prstGeom prst="rect">
            <a:avLst/>
          </a:prstGeom>
          <a:noFill/>
        </p:spPr>
        <p:txBody>
          <a:bodyPr wrap="square" rtlCol="0">
            <a:spAutoFit/>
          </a:bodyPr>
          <a:lstStyle/>
          <a:p>
            <a:r>
              <a:rPr lang="en-US" dirty="0">
                <a:solidFill>
                  <a:schemeClr val="bg1"/>
                </a:solidFill>
                <a:latin typeface="Sternbach" panose="02000500000000000000" pitchFamily="2" charset="0"/>
              </a:rPr>
              <a:t>Can you guess </a:t>
            </a:r>
            <a:r>
              <a:rPr lang="en-US"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how much </a:t>
            </a:r>
            <a:r>
              <a:rPr lang="en-US" dirty="0">
                <a:solidFill>
                  <a:schemeClr val="bg1"/>
                </a:solidFill>
                <a:latin typeface="Sternbach" panose="02000500000000000000" pitchFamily="2" charset="0"/>
              </a:rPr>
              <a:t>will it cost you to watch such a fighter in the octagon?</a:t>
            </a:r>
            <a:endParaRPr lang="cs-CZ" dirty="0">
              <a:solidFill>
                <a:schemeClr val="bg1"/>
              </a:solidFill>
              <a:latin typeface="Sternbach" panose="02000500000000000000" pitchFamily="2" charset="0"/>
            </a:endParaRPr>
          </a:p>
        </p:txBody>
      </p:sp>
    </p:spTree>
    <p:extLst>
      <p:ext uri="{BB962C8B-B14F-4D97-AF65-F5344CB8AC3E}">
        <p14:creationId xmlns:p14="http://schemas.microsoft.com/office/powerpoint/2010/main" val="220418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descr="A building with a black background&#10;&#10;Description automatically generated">
            <a:extLst>
              <a:ext uri="{FF2B5EF4-FFF2-40B4-BE49-F238E27FC236}">
                <a16:creationId xmlns:a16="http://schemas.microsoft.com/office/drawing/2014/main" id="{132E0C04-A053-44E4-F6D5-F454EBB66DD1}"/>
              </a:ext>
            </a:extLst>
          </p:cNvPr>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5159505" y="996224"/>
            <a:ext cx="8776813" cy="6582609"/>
          </a:xfrm>
          <a:prstGeom prst="rect">
            <a:avLst/>
          </a:prstGeom>
        </p:spPr>
      </p:pic>
      <p:sp>
        <p:nvSpPr>
          <p:cNvPr id="5" name="Title 1">
            <a:extLst>
              <a:ext uri="{FF2B5EF4-FFF2-40B4-BE49-F238E27FC236}">
                <a16:creationId xmlns:a16="http://schemas.microsoft.com/office/drawing/2014/main" id="{D1FF2360-9EA5-8D41-EDC8-9CC219A6EA42}"/>
              </a:ext>
            </a:extLst>
          </p:cNvPr>
          <p:cNvSpPr txBox="1">
            <a:spLocks/>
          </p:cNvSpPr>
          <p:nvPr/>
        </p:nvSpPr>
        <p:spPr>
          <a:xfrm>
            <a:off x="542925" y="355162"/>
            <a:ext cx="9048845" cy="1418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Sternbach" panose="02000500000000000000" pitchFamily="2" charset="0"/>
              </a:rPr>
              <a:t>Cities around the world where UFC events are held</a:t>
            </a:r>
            <a:r>
              <a:rPr lang="en-US" sz="1200" dirty="0"/>
              <a:t>.</a:t>
            </a:r>
            <a:r>
              <a:rPr lang="cs-CZ" sz="1200" dirty="0"/>
              <a:t> </a:t>
            </a:r>
            <a:r>
              <a:rPr lang="en-US" sz="3200" dirty="0">
                <a:solidFill>
                  <a:schemeClr val="bg1"/>
                </a:solidFill>
                <a:latin typeface="Sternbach" panose="02000500000000000000" pitchFamily="2" charset="0"/>
              </a:rPr>
              <a:t>between 1994 and 2021.</a:t>
            </a:r>
            <a:endParaRPr lang="cs-CZ" sz="2400" dirty="0">
              <a:solidFill>
                <a:schemeClr val="bg1"/>
              </a:solidFill>
              <a:latin typeface="Sternbach" panose="02000500000000000000" pitchFamily="2" charset="0"/>
            </a:endParaRPr>
          </a:p>
        </p:txBody>
      </p:sp>
      <p:sp>
        <p:nvSpPr>
          <p:cNvPr id="6" name="Title 1">
            <a:extLst>
              <a:ext uri="{FF2B5EF4-FFF2-40B4-BE49-F238E27FC236}">
                <a16:creationId xmlns:a16="http://schemas.microsoft.com/office/drawing/2014/main" id="{3A22191D-BD94-1C86-3BBF-DA87038014BC}"/>
              </a:ext>
            </a:extLst>
          </p:cNvPr>
          <p:cNvSpPr txBox="1">
            <a:spLocks/>
          </p:cNvSpPr>
          <p:nvPr/>
        </p:nvSpPr>
        <p:spPr>
          <a:xfrm>
            <a:off x="-266564" y="5950554"/>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where…</a:t>
            </a:r>
          </a:p>
        </p:txBody>
      </p:sp>
      <p:sp>
        <p:nvSpPr>
          <p:cNvPr id="9" name="Title 1">
            <a:extLst>
              <a:ext uri="{FF2B5EF4-FFF2-40B4-BE49-F238E27FC236}">
                <a16:creationId xmlns:a16="http://schemas.microsoft.com/office/drawing/2014/main" id="{812070CF-F729-AE92-A5DE-C00AD86AD583}"/>
              </a:ext>
            </a:extLst>
          </p:cNvPr>
          <p:cNvSpPr txBox="1">
            <a:spLocks/>
          </p:cNvSpPr>
          <p:nvPr/>
        </p:nvSpPr>
        <p:spPr>
          <a:xfrm>
            <a:off x="-161925" y="5945413"/>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where…</a:t>
            </a:r>
          </a:p>
        </p:txBody>
      </p:sp>
      <p:sp>
        <p:nvSpPr>
          <p:cNvPr id="8" name="Title 1">
            <a:extLst>
              <a:ext uri="{FF2B5EF4-FFF2-40B4-BE49-F238E27FC236}">
                <a16:creationId xmlns:a16="http://schemas.microsoft.com/office/drawing/2014/main" id="{193F72E3-B075-E08F-F4EC-5E6E0C0AB1C9}"/>
              </a:ext>
            </a:extLst>
          </p:cNvPr>
          <p:cNvSpPr txBox="1">
            <a:spLocks/>
          </p:cNvSpPr>
          <p:nvPr/>
        </p:nvSpPr>
        <p:spPr>
          <a:xfrm>
            <a:off x="-85861"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where…</a:t>
            </a:r>
          </a:p>
        </p:txBody>
      </p:sp>
      <p:graphicFrame>
        <p:nvGraphicFramePr>
          <p:cNvPr id="10" name="Chart 9">
            <a:extLst>
              <a:ext uri="{FF2B5EF4-FFF2-40B4-BE49-F238E27FC236}">
                <a16:creationId xmlns:a16="http://schemas.microsoft.com/office/drawing/2014/main" id="{8BF5B40A-CF10-4639-9A4A-5B995DCC1B19}"/>
              </a:ext>
            </a:extLst>
          </p:cNvPr>
          <p:cNvGraphicFramePr>
            <a:graphicFrameLocks/>
          </p:cNvGraphicFramePr>
          <p:nvPr>
            <p:extLst>
              <p:ext uri="{D42A27DB-BD31-4B8C-83A1-F6EECF244321}">
                <p14:modId xmlns:p14="http://schemas.microsoft.com/office/powerpoint/2010/main" val="3736112124"/>
              </p:ext>
            </p:extLst>
          </p:nvPr>
        </p:nvGraphicFramePr>
        <p:xfrm>
          <a:off x="4524375" y="2533650"/>
          <a:ext cx="7258049" cy="3969188"/>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90FC59E6-6E81-0180-17A4-07BF2ADA2423}"/>
              </a:ext>
            </a:extLst>
          </p:cNvPr>
          <p:cNvSpPr/>
          <p:nvPr/>
        </p:nvSpPr>
        <p:spPr>
          <a:xfrm>
            <a:off x="4452375" y="1485899"/>
            <a:ext cx="167250" cy="3812833"/>
          </a:xfrm>
          <a:prstGeom prst="rect">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cs-CZ" sz="110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endParaRPr>
          </a:p>
        </p:txBody>
      </p:sp>
      <p:sp>
        <p:nvSpPr>
          <p:cNvPr id="14" name="TextBox 13">
            <a:extLst>
              <a:ext uri="{FF2B5EF4-FFF2-40B4-BE49-F238E27FC236}">
                <a16:creationId xmlns:a16="http://schemas.microsoft.com/office/drawing/2014/main" id="{C14F956B-FF78-1F18-4E85-552EE2793915}"/>
              </a:ext>
            </a:extLst>
          </p:cNvPr>
          <p:cNvSpPr txBox="1"/>
          <p:nvPr/>
        </p:nvSpPr>
        <p:spPr>
          <a:xfrm>
            <a:off x="4694920" y="1414284"/>
            <a:ext cx="5876102" cy="523220"/>
          </a:xfrm>
          <a:prstGeom prst="rect">
            <a:avLst/>
          </a:prstGeom>
          <a:noFill/>
        </p:spPr>
        <p:txBody>
          <a:bodyPr wrap="square" rtlCol="0">
            <a:spAutoFit/>
          </a:bodyPr>
          <a:lstStyle/>
          <a:p>
            <a:r>
              <a:rPr lang="cs-CZ" sz="28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0" scaled="1"/>
                  <a:tileRect/>
                </a:gradFill>
                <a:latin typeface="Sternbach" panose="02000500000000000000" pitchFamily="2" charset="0"/>
              </a:rPr>
              <a:t>1451 fights </a:t>
            </a:r>
            <a:r>
              <a:rPr lang="cs-CZ" dirty="0">
                <a:solidFill>
                  <a:schemeClr val="bg1"/>
                </a:solidFill>
                <a:latin typeface="Sternbach" panose="02000500000000000000" pitchFamily="2" charset="0"/>
              </a:rPr>
              <a:t>in</a:t>
            </a:r>
            <a:r>
              <a:rPr lang="cs-CZ" sz="28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0" scaled="1"/>
                  <a:tileRect/>
                </a:gradFill>
                <a:latin typeface="Sternbach" panose="02000500000000000000" pitchFamily="2" charset="0"/>
              </a:rPr>
              <a:t> Las Vegas</a:t>
            </a:r>
          </a:p>
        </p:txBody>
      </p:sp>
      <p:pic>
        <p:nvPicPr>
          <p:cNvPr id="16" name="Picture 15" descr="A flag with a green white and black stripe&#10;&#10;Description automatically generated">
            <a:extLst>
              <a:ext uri="{FF2B5EF4-FFF2-40B4-BE49-F238E27FC236}">
                <a16:creationId xmlns:a16="http://schemas.microsoft.com/office/drawing/2014/main" id="{257B3B31-8FEC-19F2-9FE0-61273703AF91}"/>
              </a:ext>
            </a:extLst>
          </p:cNvPr>
          <p:cNvPicPr>
            <a:picLocks noChangeAspect="1"/>
          </p:cNvPicPr>
          <p:nvPr/>
        </p:nvPicPr>
        <p:blipFill>
          <a:blip r:embed="rId4">
            <a:alphaModFix amt="48000"/>
            <a:extLst>
              <a:ext uri="{28A0092B-C50C-407E-A947-70E740481C1C}">
                <a14:useLocalDpi xmlns:a14="http://schemas.microsoft.com/office/drawing/2010/main" val="0"/>
              </a:ext>
            </a:extLst>
          </a:blip>
          <a:stretch>
            <a:fillRect/>
          </a:stretch>
        </p:blipFill>
        <p:spPr>
          <a:xfrm rot="20598920">
            <a:off x="813099" y="2745741"/>
            <a:ext cx="1637540" cy="1091693"/>
          </a:xfrm>
          <a:prstGeom prst="rect">
            <a:avLst/>
          </a:prstGeom>
        </p:spPr>
      </p:pic>
      <p:sp>
        <p:nvSpPr>
          <p:cNvPr id="19" name="TextBox 18">
            <a:extLst>
              <a:ext uri="{FF2B5EF4-FFF2-40B4-BE49-F238E27FC236}">
                <a16:creationId xmlns:a16="http://schemas.microsoft.com/office/drawing/2014/main" id="{6AC31EC6-00FE-191D-E959-670B8421847B}"/>
              </a:ext>
            </a:extLst>
          </p:cNvPr>
          <p:cNvSpPr txBox="1"/>
          <p:nvPr/>
        </p:nvSpPr>
        <p:spPr>
          <a:xfrm>
            <a:off x="4702973" y="1840539"/>
            <a:ext cx="6677931" cy="923330"/>
          </a:xfrm>
          <a:prstGeom prst="rect">
            <a:avLst/>
          </a:prstGeom>
          <a:noFill/>
        </p:spPr>
        <p:txBody>
          <a:bodyPr wrap="square" rtlCol="0">
            <a:spAutoFit/>
          </a:bodyPr>
          <a:lstStyle/>
          <a:p>
            <a:r>
              <a:rPr lang="en-US" dirty="0">
                <a:solidFill>
                  <a:schemeClr val="bg1"/>
                </a:solidFill>
                <a:latin typeface="Sternbach" panose="02000500000000000000" pitchFamily="2" charset="0"/>
              </a:rPr>
              <a:t>The absolute mecca of UFC fights is Las Vegas, where, on average, one UFC event has been held each month since 1994</a:t>
            </a:r>
            <a:r>
              <a:rPr lang="cs-CZ" dirty="0">
                <a:solidFill>
                  <a:schemeClr val="bg1"/>
                </a:solidFill>
                <a:latin typeface="Sternbach" panose="02000500000000000000" pitchFamily="2" charset="0"/>
              </a:rPr>
              <a:t>.</a:t>
            </a:r>
          </a:p>
        </p:txBody>
      </p:sp>
      <p:sp>
        <p:nvSpPr>
          <p:cNvPr id="20" name="TextBox 19">
            <a:extLst>
              <a:ext uri="{FF2B5EF4-FFF2-40B4-BE49-F238E27FC236}">
                <a16:creationId xmlns:a16="http://schemas.microsoft.com/office/drawing/2014/main" id="{07A42A7B-BFFB-0903-E433-C1D194352D61}"/>
              </a:ext>
            </a:extLst>
          </p:cNvPr>
          <p:cNvSpPr txBox="1"/>
          <p:nvPr/>
        </p:nvSpPr>
        <p:spPr>
          <a:xfrm>
            <a:off x="641058" y="4577795"/>
            <a:ext cx="3610825" cy="1477328"/>
          </a:xfrm>
          <a:prstGeom prst="rect">
            <a:avLst/>
          </a:prstGeom>
          <a:noFill/>
        </p:spPr>
        <p:txBody>
          <a:bodyPr wrap="square" rtlCol="0">
            <a:spAutoFit/>
          </a:bodyPr>
          <a:lstStyle/>
          <a:p>
            <a:r>
              <a:rPr lang="en-US" dirty="0">
                <a:solidFill>
                  <a:schemeClr val="bg1"/>
                </a:solidFill>
                <a:latin typeface="Sternbach" panose="02000500000000000000" pitchFamily="2" charset="0"/>
              </a:rPr>
              <a:t>Hosting a UFC event can cost (according to ChatGPT research) </a:t>
            </a:r>
            <a:r>
              <a:rPr lang="en-US"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between 2 to 10 million dollars. </a:t>
            </a:r>
            <a:r>
              <a:rPr lang="en-US" dirty="0">
                <a:solidFill>
                  <a:schemeClr val="bg1"/>
                </a:solidFill>
                <a:latin typeface="Sternbach" panose="02000500000000000000" pitchFamily="2" charset="0"/>
              </a:rPr>
              <a:t>However, the revenues are high.</a:t>
            </a:r>
            <a:endParaRPr lang="cs-CZ" dirty="0">
              <a:solidFill>
                <a:schemeClr val="bg1"/>
              </a:solidFill>
              <a:latin typeface="Sternbach" panose="02000500000000000000" pitchFamily="2" charset="0"/>
            </a:endParaRPr>
          </a:p>
        </p:txBody>
      </p:sp>
      <p:pic>
        <p:nvPicPr>
          <p:cNvPr id="12" name="Picture 11" descr="A flag with a blue circle and white stars&#10;&#10;Description automatically generated">
            <a:extLst>
              <a:ext uri="{FF2B5EF4-FFF2-40B4-BE49-F238E27FC236}">
                <a16:creationId xmlns:a16="http://schemas.microsoft.com/office/drawing/2014/main" id="{90D595CF-5903-4AF8-EB64-849469626803}"/>
              </a:ext>
            </a:extLst>
          </p:cNvPr>
          <p:cNvPicPr>
            <a:picLocks noChangeAspect="1"/>
          </p:cNvPicPr>
          <p:nvPr/>
        </p:nvPicPr>
        <p:blipFill>
          <a:blip r:embed="rId5">
            <a:alphaModFix amt="68000"/>
            <a:extLst>
              <a:ext uri="{28A0092B-C50C-407E-A947-70E740481C1C}">
                <a14:useLocalDpi xmlns:a14="http://schemas.microsoft.com/office/drawing/2010/main" val="0"/>
              </a:ext>
            </a:extLst>
          </a:blip>
          <a:stretch>
            <a:fillRect/>
          </a:stretch>
        </p:blipFill>
        <p:spPr>
          <a:xfrm rot="19854602">
            <a:off x="2424679" y="3191211"/>
            <a:ext cx="1566672" cy="1097280"/>
          </a:xfrm>
          <a:prstGeom prst="rect">
            <a:avLst/>
          </a:prstGeom>
          <a:effectLst>
            <a:outerShdw blurRad="50800" dist="38100" dir="10800000" algn="r" rotWithShape="0">
              <a:prstClr val="black">
                <a:alpha val="40000"/>
              </a:prstClr>
            </a:outerShdw>
          </a:effectLst>
        </p:spPr>
      </p:pic>
      <p:pic>
        <p:nvPicPr>
          <p:cNvPr id="18" name="Picture 17" descr="A close up of a flag&#10;&#10;Description automatically generated">
            <a:extLst>
              <a:ext uri="{FF2B5EF4-FFF2-40B4-BE49-F238E27FC236}">
                <a16:creationId xmlns:a16="http://schemas.microsoft.com/office/drawing/2014/main" id="{710A6662-6BFC-7567-A572-BC12865CF34D}"/>
              </a:ext>
            </a:extLst>
          </p:cNvPr>
          <p:cNvPicPr>
            <a:picLocks noChangeAspect="1"/>
          </p:cNvPicPr>
          <p:nvPr/>
        </p:nvPicPr>
        <p:blipFill>
          <a:blip r:embed="rId6">
            <a:alphaModFix amt="80000"/>
            <a:extLst>
              <a:ext uri="{BEBA8EAE-BF5A-486C-A8C5-ECC9F3942E4B}">
                <a14:imgProps xmlns:a14="http://schemas.microsoft.com/office/drawing/2010/main">
                  <a14:imgLayer r:embed="rId7">
                    <a14:imgEffect>
                      <a14:colorTemperature colorTemp="8200"/>
                    </a14:imgEffect>
                  </a14:imgLayer>
                </a14:imgProps>
              </a:ext>
              <a:ext uri="{28A0092B-C50C-407E-A947-70E740481C1C}">
                <a14:useLocalDpi xmlns:a14="http://schemas.microsoft.com/office/drawing/2010/main" val="0"/>
              </a:ext>
            </a:extLst>
          </a:blip>
          <a:stretch>
            <a:fillRect/>
          </a:stretch>
        </p:blipFill>
        <p:spPr>
          <a:xfrm rot="433865">
            <a:off x="1963110" y="1641476"/>
            <a:ext cx="1950720" cy="1097280"/>
          </a:xfrm>
          <a:prstGeom prst="rect">
            <a:avLst/>
          </a:prstGeom>
        </p:spPr>
      </p:pic>
    </p:spTree>
    <p:extLst>
      <p:ext uri="{BB962C8B-B14F-4D97-AF65-F5344CB8AC3E}">
        <p14:creationId xmlns:p14="http://schemas.microsoft.com/office/powerpoint/2010/main" val="65332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list of weight measurements&#10;&#10;Description automatically generated">
            <a:extLst>
              <a:ext uri="{FF2B5EF4-FFF2-40B4-BE49-F238E27FC236}">
                <a16:creationId xmlns:a16="http://schemas.microsoft.com/office/drawing/2014/main" id="{AC3856C2-7F98-8F38-4D17-58D3EFD2B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251" y="373379"/>
            <a:ext cx="4696160" cy="6261546"/>
          </a:xfrm>
          <a:prstGeom prst="rect">
            <a:avLst/>
          </a:prstGeom>
          <a:effectLst>
            <a:outerShdw blurRad="1270000" dir="15780000" algn="r" rotWithShape="0">
              <a:srgbClr val="FF9900">
                <a:alpha val="40000"/>
              </a:srgbClr>
            </a:outerShdw>
            <a:reflection blurRad="38100" stA="45000" endPos="65000" dist="50800" dir="5400000" sy="-100000" algn="bl" rotWithShape="0"/>
          </a:effectLst>
        </p:spPr>
      </p:pic>
      <p:sp>
        <p:nvSpPr>
          <p:cNvPr id="2" name="Title 1">
            <a:extLst>
              <a:ext uri="{FF2B5EF4-FFF2-40B4-BE49-F238E27FC236}">
                <a16:creationId xmlns:a16="http://schemas.microsoft.com/office/drawing/2014/main" id="{51887D53-34C5-F5DF-5F8D-3E3068F79C70}"/>
              </a:ext>
            </a:extLst>
          </p:cNvPr>
          <p:cNvSpPr txBox="1">
            <a:spLocks/>
          </p:cNvSpPr>
          <p:nvPr/>
        </p:nvSpPr>
        <p:spPr>
          <a:xfrm>
            <a:off x="523875" y="312884"/>
            <a:ext cx="11144250" cy="773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00000"/>
                </a:highlight>
                <a:latin typeface="Sternbach" panose="02000500000000000000" pitchFamily="2" charset="0"/>
              </a:rPr>
              <a:t>As of March 2021,</a:t>
            </a:r>
            <a:endParaRPr lang="cs-CZ" sz="2800" dirty="0">
              <a:solidFill>
                <a:schemeClr val="bg1"/>
              </a:solidFill>
              <a:highlight>
                <a:srgbClr val="000000"/>
              </a:highlight>
              <a:latin typeface="Sternbach" panose="02000500000000000000" pitchFamily="2" charset="0"/>
            </a:endParaRPr>
          </a:p>
        </p:txBody>
      </p:sp>
      <p:sp>
        <p:nvSpPr>
          <p:cNvPr id="3" name="Title 1">
            <a:extLst>
              <a:ext uri="{FF2B5EF4-FFF2-40B4-BE49-F238E27FC236}">
                <a16:creationId xmlns:a16="http://schemas.microsoft.com/office/drawing/2014/main" id="{08671480-C63A-B9C8-488D-0B835AFD6BFD}"/>
              </a:ext>
            </a:extLst>
          </p:cNvPr>
          <p:cNvSpPr txBox="1">
            <a:spLocks/>
          </p:cNvSpPr>
          <p:nvPr/>
        </p:nvSpPr>
        <p:spPr>
          <a:xfrm>
            <a:off x="-85861"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categories…</a:t>
            </a:r>
          </a:p>
        </p:txBody>
      </p:sp>
      <p:sp>
        <p:nvSpPr>
          <p:cNvPr id="4" name="Title 1">
            <a:extLst>
              <a:ext uri="{FF2B5EF4-FFF2-40B4-BE49-F238E27FC236}">
                <a16:creationId xmlns:a16="http://schemas.microsoft.com/office/drawing/2014/main" id="{64B7E5FC-168D-C2C2-3AFB-8ACBB5624C7F}"/>
              </a:ext>
            </a:extLst>
          </p:cNvPr>
          <p:cNvSpPr txBox="1">
            <a:spLocks/>
          </p:cNvSpPr>
          <p:nvPr/>
        </p:nvSpPr>
        <p:spPr>
          <a:xfrm>
            <a:off x="0"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categories…</a:t>
            </a:r>
          </a:p>
        </p:txBody>
      </p:sp>
      <p:sp>
        <p:nvSpPr>
          <p:cNvPr id="5" name="Title 1">
            <a:extLst>
              <a:ext uri="{FF2B5EF4-FFF2-40B4-BE49-F238E27FC236}">
                <a16:creationId xmlns:a16="http://schemas.microsoft.com/office/drawing/2014/main" id="{A7325510-478C-A2FC-6D0A-F0B26C262570}"/>
              </a:ext>
            </a:extLst>
          </p:cNvPr>
          <p:cNvSpPr txBox="1">
            <a:spLocks/>
          </p:cNvSpPr>
          <p:nvPr/>
        </p:nvSpPr>
        <p:spPr>
          <a:xfrm>
            <a:off x="85861"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categories…</a:t>
            </a:r>
          </a:p>
        </p:txBody>
      </p:sp>
      <p:graphicFrame>
        <p:nvGraphicFramePr>
          <p:cNvPr id="6" name="Chart 5">
            <a:extLst>
              <a:ext uri="{FF2B5EF4-FFF2-40B4-BE49-F238E27FC236}">
                <a16:creationId xmlns:a16="http://schemas.microsoft.com/office/drawing/2014/main" id="{39EDBB89-E35E-93BA-587F-EB4247540E00}"/>
              </a:ext>
            </a:extLst>
          </p:cNvPr>
          <p:cNvGraphicFramePr>
            <a:graphicFrameLocks/>
          </p:cNvGraphicFramePr>
          <p:nvPr>
            <p:extLst>
              <p:ext uri="{D42A27DB-BD31-4B8C-83A1-F6EECF244321}">
                <p14:modId xmlns:p14="http://schemas.microsoft.com/office/powerpoint/2010/main" val="2427955791"/>
              </p:ext>
            </p:extLst>
          </p:nvPr>
        </p:nvGraphicFramePr>
        <p:xfrm>
          <a:off x="7287927" y="3429000"/>
          <a:ext cx="417064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E3A9F98F-19AE-0529-A8D8-03746A1A3B83}"/>
              </a:ext>
            </a:extLst>
          </p:cNvPr>
          <p:cNvGraphicFramePr>
            <a:graphicFrameLocks/>
          </p:cNvGraphicFramePr>
          <p:nvPr>
            <p:extLst>
              <p:ext uri="{D42A27DB-BD31-4B8C-83A1-F6EECF244321}">
                <p14:modId xmlns:p14="http://schemas.microsoft.com/office/powerpoint/2010/main" val="2357257591"/>
              </p:ext>
            </p:extLst>
          </p:nvPr>
        </p:nvGraphicFramePr>
        <p:xfrm>
          <a:off x="314322" y="2980932"/>
          <a:ext cx="3744214" cy="279908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49DEDB58-5CF2-071D-715F-4AD4A4E50CE5}"/>
              </a:ext>
            </a:extLst>
          </p:cNvPr>
          <p:cNvSpPr txBox="1"/>
          <p:nvPr/>
        </p:nvSpPr>
        <p:spPr>
          <a:xfrm>
            <a:off x="8105778" y="2980932"/>
            <a:ext cx="3028947" cy="523220"/>
          </a:xfrm>
          <a:prstGeom prst="rect">
            <a:avLst/>
          </a:prstGeom>
          <a:noFill/>
        </p:spPr>
        <p:txBody>
          <a:bodyPr wrap="square" rtlCol="0">
            <a:spAutoFit/>
          </a:bodyPr>
          <a:lstStyle/>
          <a:p>
            <a:pPr algn="ctr"/>
            <a:r>
              <a:rPr lang="en-US" sz="1400" dirty="0">
                <a:solidFill>
                  <a:schemeClr val="bg1"/>
                </a:solidFill>
                <a:latin typeface="Sternbach" panose="02000500000000000000" pitchFamily="2" charset="0"/>
              </a:rPr>
              <a:t>The number of fights in each men's category.</a:t>
            </a:r>
            <a:endParaRPr lang="cs-CZ" sz="1400" i="1" dirty="0">
              <a:solidFill>
                <a:schemeClr val="bg1"/>
              </a:solidFill>
              <a:latin typeface="Sternbach" panose="02000500000000000000" pitchFamily="2" charset="0"/>
            </a:endParaRPr>
          </a:p>
        </p:txBody>
      </p:sp>
      <p:sp>
        <p:nvSpPr>
          <p:cNvPr id="9" name="TextBox 8">
            <a:extLst>
              <a:ext uri="{FF2B5EF4-FFF2-40B4-BE49-F238E27FC236}">
                <a16:creationId xmlns:a16="http://schemas.microsoft.com/office/drawing/2014/main" id="{1CCE8C25-B77F-3319-AD7C-AEFD53CC6603}"/>
              </a:ext>
            </a:extLst>
          </p:cNvPr>
          <p:cNvSpPr txBox="1"/>
          <p:nvPr/>
        </p:nvSpPr>
        <p:spPr>
          <a:xfrm>
            <a:off x="352606" y="2464012"/>
            <a:ext cx="3476438" cy="523220"/>
          </a:xfrm>
          <a:prstGeom prst="rect">
            <a:avLst/>
          </a:prstGeom>
          <a:noFill/>
        </p:spPr>
        <p:txBody>
          <a:bodyPr wrap="square" rtlCol="0">
            <a:spAutoFit/>
          </a:bodyPr>
          <a:lstStyle/>
          <a:p>
            <a:pPr algn="ctr"/>
            <a:r>
              <a:rPr lang="en-US" sz="1400" dirty="0">
                <a:solidFill>
                  <a:schemeClr val="bg1"/>
                </a:solidFill>
                <a:latin typeface="Sternbach" panose="02000500000000000000" pitchFamily="2" charset="0"/>
              </a:rPr>
              <a:t>The number of fights in each </a:t>
            </a:r>
            <a:r>
              <a:rPr lang="cs-CZ" sz="1400" dirty="0">
                <a:solidFill>
                  <a:schemeClr val="bg1"/>
                </a:solidFill>
                <a:latin typeface="Sternbach" panose="02000500000000000000" pitchFamily="2" charset="0"/>
              </a:rPr>
              <a:t>wo</a:t>
            </a:r>
            <a:r>
              <a:rPr lang="en-US" sz="1400" dirty="0">
                <a:solidFill>
                  <a:schemeClr val="bg1"/>
                </a:solidFill>
                <a:latin typeface="Sternbach" panose="02000500000000000000" pitchFamily="2" charset="0"/>
              </a:rPr>
              <a:t>men's category.</a:t>
            </a:r>
            <a:endParaRPr lang="cs-CZ" sz="1400" i="1" dirty="0">
              <a:solidFill>
                <a:schemeClr val="bg1"/>
              </a:solidFill>
              <a:latin typeface="Sternbach" panose="02000500000000000000" pitchFamily="2" charset="0"/>
            </a:endParaRPr>
          </a:p>
        </p:txBody>
      </p:sp>
      <p:sp>
        <p:nvSpPr>
          <p:cNvPr id="12" name="Title 1">
            <a:extLst>
              <a:ext uri="{FF2B5EF4-FFF2-40B4-BE49-F238E27FC236}">
                <a16:creationId xmlns:a16="http://schemas.microsoft.com/office/drawing/2014/main" id="{8C8877B4-5BE0-D5AB-2FF4-0DF819543110}"/>
              </a:ext>
            </a:extLst>
          </p:cNvPr>
          <p:cNvSpPr txBox="1">
            <a:spLocks/>
          </p:cNvSpPr>
          <p:nvPr/>
        </p:nvSpPr>
        <p:spPr>
          <a:xfrm>
            <a:off x="7115178" y="373379"/>
            <a:ext cx="11144250" cy="773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00000"/>
                </a:highlight>
                <a:latin typeface="Sternbach" panose="02000500000000000000" pitchFamily="2" charset="0"/>
              </a:rPr>
              <a:t>5,718 fights have taken</a:t>
            </a:r>
            <a:endParaRPr lang="cs-CZ" sz="4800" dirty="0">
              <a:solidFill>
                <a:schemeClr val="bg1"/>
              </a:solidFill>
              <a:highlight>
                <a:srgbClr val="000000"/>
              </a:highlight>
              <a:latin typeface="Sternbach" panose="02000500000000000000" pitchFamily="2" charset="0"/>
            </a:endParaRPr>
          </a:p>
        </p:txBody>
      </p:sp>
      <p:sp>
        <p:nvSpPr>
          <p:cNvPr id="13" name="Title 1">
            <a:extLst>
              <a:ext uri="{FF2B5EF4-FFF2-40B4-BE49-F238E27FC236}">
                <a16:creationId xmlns:a16="http://schemas.microsoft.com/office/drawing/2014/main" id="{4933D7EB-CE4A-42BD-EC07-85718FC4918F}"/>
              </a:ext>
            </a:extLst>
          </p:cNvPr>
          <p:cNvSpPr txBox="1">
            <a:spLocks/>
          </p:cNvSpPr>
          <p:nvPr/>
        </p:nvSpPr>
        <p:spPr>
          <a:xfrm>
            <a:off x="523875" y="702903"/>
            <a:ext cx="11144250" cy="773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00000"/>
                </a:highlight>
                <a:latin typeface="Sternbach" panose="02000500000000000000" pitchFamily="2" charset="0"/>
              </a:rPr>
              <a:t>place within the UFC</a:t>
            </a:r>
            <a:endParaRPr lang="cs-CZ" sz="4800" dirty="0">
              <a:solidFill>
                <a:schemeClr val="bg1"/>
              </a:solidFill>
              <a:highlight>
                <a:srgbClr val="000000"/>
              </a:highlight>
              <a:latin typeface="Sternbach" panose="02000500000000000000" pitchFamily="2" charset="0"/>
            </a:endParaRPr>
          </a:p>
        </p:txBody>
      </p:sp>
      <p:sp>
        <p:nvSpPr>
          <p:cNvPr id="14" name="Title 1">
            <a:extLst>
              <a:ext uri="{FF2B5EF4-FFF2-40B4-BE49-F238E27FC236}">
                <a16:creationId xmlns:a16="http://schemas.microsoft.com/office/drawing/2014/main" id="{04A63D59-DEE4-4A7E-1674-ABCA9AA77DCA}"/>
              </a:ext>
            </a:extLst>
          </p:cNvPr>
          <p:cNvSpPr txBox="1">
            <a:spLocks/>
          </p:cNvSpPr>
          <p:nvPr/>
        </p:nvSpPr>
        <p:spPr>
          <a:xfrm>
            <a:off x="7115178" y="730105"/>
            <a:ext cx="11144250" cy="773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00000"/>
                </a:highlight>
                <a:latin typeface="Sternbach" panose="02000500000000000000" pitchFamily="2" charset="0"/>
              </a:rPr>
              <a:t>organization in the</a:t>
            </a:r>
            <a:endParaRPr lang="cs-CZ" sz="4800" dirty="0">
              <a:solidFill>
                <a:schemeClr val="bg1"/>
              </a:solidFill>
              <a:highlight>
                <a:srgbClr val="000000"/>
              </a:highlight>
              <a:latin typeface="Sternbach" panose="02000500000000000000" pitchFamily="2" charset="0"/>
            </a:endParaRPr>
          </a:p>
        </p:txBody>
      </p:sp>
      <p:sp>
        <p:nvSpPr>
          <p:cNvPr id="15" name="Title 1">
            <a:extLst>
              <a:ext uri="{FF2B5EF4-FFF2-40B4-BE49-F238E27FC236}">
                <a16:creationId xmlns:a16="http://schemas.microsoft.com/office/drawing/2014/main" id="{99CDF9B0-96CD-DC2D-0F47-EC00EBA99882}"/>
              </a:ext>
            </a:extLst>
          </p:cNvPr>
          <p:cNvSpPr txBox="1">
            <a:spLocks/>
          </p:cNvSpPr>
          <p:nvPr/>
        </p:nvSpPr>
        <p:spPr>
          <a:xfrm>
            <a:off x="523875" y="1077983"/>
            <a:ext cx="11144250" cy="7739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highlight>
                  <a:srgbClr val="000000"/>
                </a:highlight>
                <a:latin typeface="Sternbach" panose="02000500000000000000" pitchFamily="2" charset="0"/>
              </a:rPr>
              <a:t>following categories: </a:t>
            </a:r>
            <a:endParaRPr lang="cs-CZ" sz="4800" dirty="0">
              <a:solidFill>
                <a:schemeClr val="bg1"/>
              </a:solidFill>
              <a:highlight>
                <a:srgbClr val="000000"/>
              </a:highlight>
              <a:latin typeface="Sternbach" panose="02000500000000000000" pitchFamily="2" charset="0"/>
            </a:endParaRPr>
          </a:p>
        </p:txBody>
      </p:sp>
    </p:spTree>
    <p:extLst>
      <p:ext uri="{BB962C8B-B14F-4D97-AF65-F5344CB8AC3E}">
        <p14:creationId xmlns:p14="http://schemas.microsoft.com/office/powerpoint/2010/main" val="429004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A person in a cage with another person in the middle&#10;&#10;Description automatically generated">
            <a:extLst>
              <a:ext uri="{FF2B5EF4-FFF2-40B4-BE49-F238E27FC236}">
                <a16:creationId xmlns:a16="http://schemas.microsoft.com/office/drawing/2014/main" id="{C1162151-F2E2-D1A4-9119-0A830E4442E3}"/>
              </a:ext>
            </a:extLst>
          </p:cNvPr>
          <p:cNvPicPr>
            <a:picLocks noChangeAspect="1"/>
          </p:cNvPicPr>
          <p:nvPr/>
        </p:nvPicPr>
        <p:blipFill>
          <a:blip r:embed="rId2">
            <a:alphaModFix amt="46000"/>
            <a:extLst>
              <a:ext uri="{BEBA8EAE-BF5A-486C-A8C5-ECC9F3942E4B}">
                <a14:imgProps xmlns:a14="http://schemas.microsoft.com/office/drawing/2010/main">
                  <a14:imgLayer r:embed="rId3">
                    <a14:imgEffect>
                      <a14:colorTemperature colorTemp="5274"/>
                    </a14:imgEffect>
                    <a14:imgEffect>
                      <a14:brightnessContrast bright="-35000"/>
                    </a14:imgEffect>
                  </a14:imgLayer>
                </a14:imgProps>
              </a:ext>
              <a:ext uri="{28A0092B-C50C-407E-A947-70E740481C1C}">
                <a14:useLocalDpi xmlns:a14="http://schemas.microsoft.com/office/drawing/2010/main" val="0"/>
              </a:ext>
            </a:extLst>
          </a:blip>
          <a:stretch>
            <a:fillRect/>
          </a:stretch>
        </p:blipFill>
        <p:spPr>
          <a:xfrm>
            <a:off x="0" y="266433"/>
            <a:ext cx="12287250" cy="6913817"/>
          </a:xfrm>
          <a:prstGeom prst="rect">
            <a:avLst/>
          </a:prstGeom>
        </p:spPr>
      </p:pic>
      <p:sp>
        <p:nvSpPr>
          <p:cNvPr id="2" name="Title 1">
            <a:extLst>
              <a:ext uri="{FF2B5EF4-FFF2-40B4-BE49-F238E27FC236}">
                <a16:creationId xmlns:a16="http://schemas.microsoft.com/office/drawing/2014/main" id="{51887D53-34C5-F5DF-5F8D-3E3068F79C70}"/>
              </a:ext>
            </a:extLst>
          </p:cNvPr>
          <p:cNvSpPr txBox="1">
            <a:spLocks/>
          </p:cNvSpPr>
          <p:nvPr/>
        </p:nvSpPr>
        <p:spPr>
          <a:xfrm>
            <a:off x="4956775" y="14789"/>
            <a:ext cx="7077075" cy="1224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chemeClr val="bg1"/>
                </a:solidFill>
                <a:latin typeface="Sternbach" panose="02000500000000000000" pitchFamily="2" charset="0"/>
              </a:rPr>
              <a:t>How did the UFC fight end?</a:t>
            </a:r>
            <a:endParaRPr lang="cs-CZ" sz="16600" dirty="0">
              <a:solidFill>
                <a:schemeClr val="bg1"/>
              </a:solidFill>
              <a:latin typeface="Sternbach" panose="02000500000000000000" pitchFamily="2" charset="0"/>
            </a:endParaRPr>
          </a:p>
        </p:txBody>
      </p:sp>
      <p:sp>
        <p:nvSpPr>
          <p:cNvPr id="3" name="Title 1">
            <a:extLst>
              <a:ext uri="{FF2B5EF4-FFF2-40B4-BE49-F238E27FC236}">
                <a16:creationId xmlns:a16="http://schemas.microsoft.com/office/drawing/2014/main" id="{08671480-C63A-B9C8-488D-0B835AFD6BFD}"/>
              </a:ext>
            </a:extLst>
          </p:cNvPr>
          <p:cNvSpPr txBox="1">
            <a:spLocks/>
          </p:cNvSpPr>
          <p:nvPr/>
        </p:nvSpPr>
        <p:spPr>
          <a:xfrm>
            <a:off x="-85861"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categories…</a:t>
            </a:r>
          </a:p>
        </p:txBody>
      </p:sp>
      <p:sp>
        <p:nvSpPr>
          <p:cNvPr id="4" name="Title 1">
            <a:extLst>
              <a:ext uri="{FF2B5EF4-FFF2-40B4-BE49-F238E27FC236}">
                <a16:creationId xmlns:a16="http://schemas.microsoft.com/office/drawing/2014/main" id="{64B7E5FC-168D-C2C2-3AFB-8ACBB5624C7F}"/>
              </a:ext>
            </a:extLst>
          </p:cNvPr>
          <p:cNvSpPr txBox="1">
            <a:spLocks/>
          </p:cNvSpPr>
          <p:nvPr/>
        </p:nvSpPr>
        <p:spPr>
          <a:xfrm>
            <a:off x="0"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categories…</a:t>
            </a:r>
          </a:p>
        </p:txBody>
      </p:sp>
      <p:sp>
        <p:nvSpPr>
          <p:cNvPr id="5" name="Title 1">
            <a:extLst>
              <a:ext uri="{FF2B5EF4-FFF2-40B4-BE49-F238E27FC236}">
                <a16:creationId xmlns:a16="http://schemas.microsoft.com/office/drawing/2014/main" id="{A7325510-478C-A2FC-6D0A-F0B26C262570}"/>
              </a:ext>
            </a:extLst>
          </p:cNvPr>
          <p:cNvSpPr txBox="1">
            <a:spLocks/>
          </p:cNvSpPr>
          <p:nvPr/>
        </p:nvSpPr>
        <p:spPr>
          <a:xfrm>
            <a:off x="85861" y="5955695"/>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categories…</a:t>
            </a:r>
          </a:p>
        </p:txBody>
      </p:sp>
      <p:sp>
        <p:nvSpPr>
          <p:cNvPr id="8" name="TextBox 7">
            <a:extLst>
              <a:ext uri="{FF2B5EF4-FFF2-40B4-BE49-F238E27FC236}">
                <a16:creationId xmlns:a16="http://schemas.microsoft.com/office/drawing/2014/main" id="{49DEDB58-5CF2-071D-715F-4AD4A4E50CE5}"/>
              </a:ext>
            </a:extLst>
          </p:cNvPr>
          <p:cNvSpPr txBox="1"/>
          <p:nvPr/>
        </p:nvSpPr>
        <p:spPr>
          <a:xfrm>
            <a:off x="8201213" y="2331858"/>
            <a:ext cx="3295462" cy="523220"/>
          </a:xfrm>
          <a:prstGeom prst="rect">
            <a:avLst/>
          </a:prstGeom>
          <a:noFill/>
        </p:spPr>
        <p:txBody>
          <a:bodyPr wrap="square" rtlCol="0">
            <a:spAutoFit/>
          </a:bodyPr>
          <a:lstStyle/>
          <a:p>
            <a:r>
              <a:rPr lang="en-US" sz="1400" dirty="0">
                <a:solidFill>
                  <a:schemeClr val="bg1"/>
                </a:solidFill>
                <a:latin typeface="Sternbach" panose="02000500000000000000" pitchFamily="2" charset="0"/>
              </a:rPr>
              <a:t>The </a:t>
            </a:r>
            <a:r>
              <a:rPr lang="cs-CZ" sz="1400" dirty="0">
                <a:solidFill>
                  <a:schemeClr val="bg1"/>
                </a:solidFill>
                <a:latin typeface="Sternbach" panose="02000500000000000000" pitchFamily="2" charset="0"/>
              </a:rPr>
              <a:t>end</a:t>
            </a:r>
            <a:r>
              <a:rPr lang="en-US" sz="1400" dirty="0">
                <a:solidFill>
                  <a:schemeClr val="bg1"/>
                </a:solidFill>
                <a:latin typeface="Sternbach" panose="02000500000000000000" pitchFamily="2" charset="0"/>
              </a:rPr>
              <a:t> of fights in men's category.</a:t>
            </a:r>
            <a:endParaRPr lang="cs-CZ" sz="1400" i="1" dirty="0">
              <a:solidFill>
                <a:schemeClr val="bg1"/>
              </a:solidFill>
              <a:latin typeface="Sternbach" panose="02000500000000000000" pitchFamily="2" charset="0"/>
            </a:endParaRPr>
          </a:p>
        </p:txBody>
      </p:sp>
      <p:sp>
        <p:nvSpPr>
          <p:cNvPr id="9" name="TextBox 8">
            <a:extLst>
              <a:ext uri="{FF2B5EF4-FFF2-40B4-BE49-F238E27FC236}">
                <a16:creationId xmlns:a16="http://schemas.microsoft.com/office/drawing/2014/main" id="{1CCE8C25-B77F-3319-AD7C-AEFD53CC6603}"/>
              </a:ext>
            </a:extLst>
          </p:cNvPr>
          <p:cNvSpPr txBox="1"/>
          <p:nvPr/>
        </p:nvSpPr>
        <p:spPr>
          <a:xfrm>
            <a:off x="1719552" y="3799397"/>
            <a:ext cx="3400562" cy="523220"/>
          </a:xfrm>
          <a:prstGeom prst="rect">
            <a:avLst/>
          </a:prstGeom>
          <a:noFill/>
        </p:spPr>
        <p:txBody>
          <a:bodyPr wrap="square" rtlCol="0">
            <a:spAutoFit/>
          </a:bodyPr>
          <a:lstStyle/>
          <a:p>
            <a:r>
              <a:rPr lang="en-US" sz="1400" dirty="0">
                <a:solidFill>
                  <a:schemeClr val="bg1"/>
                </a:solidFill>
                <a:latin typeface="Sternbach" panose="02000500000000000000" pitchFamily="2" charset="0"/>
              </a:rPr>
              <a:t>The </a:t>
            </a:r>
            <a:r>
              <a:rPr lang="cs-CZ" sz="1400" dirty="0">
                <a:solidFill>
                  <a:schemeClr val="bg1"/>
                </a:solidFill>
                <a:latin typeface="Sternbach" panose="02000500000000000000" pitchFamily="2" charset="0"/>
              </a:rPr>
              <a:t>end</a:t>
            </a:r>
            <a:r>
              <a:rPr lang="en-US" sz="1400" dirty="0">
                <a:solidFill>
                  <a:schemeClr val="bg1"/>
                </a:solidFill>
                <a:latin typeface="Sternbach" panose="02000500000000000000" pitchFamily="2" charset="0"/>
              </a:rPr>
              <a:t> of fights in </a:t>
            </a:r>
            <a:r>
              <a:rPr lang="cs-CZ" sz="1400" dirty="0">
                <a:solidFill>
                  <a:schemeClr val="bg1"/>
                </a:solidFill>
                <a:latin typeface="Sternbach" panose="02000500000000000000" pitchFamily="2" charset="0"/>
              </a:rPr>
              <a:t>wo</a:t>
            </a:r>
            <a:r>
              <a:rPr lang="en-US" sz="1400" dirty="0">
                <a:solidFill>
                  <a:schemeClr val="bg1"/>
                </a:solidFill>
                <a:latin typeface="Sternbach" panose="02000500000000000000" pitchFamily="2" charset="0"/>
              </a:rPr>
              <a:t>men's category.</a:t>
            </a:r>
            <a:endParaRPr lang="cs-CZ" sz="1400" i="1" dirty="0">
              <a:solidFill>
                <a:schemeClr val="bg1"/>
              </a:solidFill>
              <a:latin typeface="Sternbach" panose="02000500000000000000" pitchFamily="2" charset="0"/>
            </a:endParaRPr>
          </a:p>
        </p:txBody>
      </p:sp>
      <p:graphicFrame>
        <p:nvGraphicFramePr>
          <p:cNvPr id="10" name="Chart 9">
            <a:extLst>
              <a:ext uri="{FF2B5EF4-FFF2-40B4-BE49-F238E27FC236}">
                <a16:creationId xmlns:a16="http://schemas.microsoft.com/office/drawing/2014/main" id="{8300246C-BA55-3D80-74C0-7629F09E1DC3}"/>
              </a:ext>
            </a:extLst>
          </p:cNvPr>
          <p:cNvGraphicFramePr>
            <a:graphicFrameLocks/>
          </p:cNvGraphicFramePr>
          <p:nvPr>
            <p:extLst>
              <p:ext uri="{D42A27DB-BD31-4B8C-83A1-F6EECF244321}">
                <p14:modId xmlns:p14="http://schemas.microsoft.com/office/powerpoint/2010/main" val="3456559534"/>
              </p:ext>
            </p:extLst>
          </p:nvPr>
        </p:nvGraphicFramePr>
        <p:xfrm>
          <a:off x="6143625" y="1977478"/>
          <a:ext cx="5267325" cy="30909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FBBC636-2DF9-D1CB-B295-89B78B44BA3C}"/>
              </a:ext>
            </a:extLst>
          </p:cNvPr>
          <p:cNvGraphicFramePr>
            <a:graphicFrameLocks/>
          </p:cNvGraphicFramePr>
          <p:nvPr>
            <p:extLst>
              <p:ext uri="{D42A27DB-BD31-4B8C-83A1-F6EECF244321}">
                <p14:modId xmlns:p14="http://schemas.microsoft.com/office/powerpoint/2010/main" val="1660452645"/>
              </p:ext>
            </p:extLst>
          </p:nvPr>
        </p:nvGraphicFramePr>
        <p:xfrm>
          <a:off x="548113" y="338930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a:extLst>
              <a:ext uri="{FF2B5EF4-FFF2-40B4-BE49-F238E27FC236}">
                <a16:creationId xmlns:a16="http://schemas.microsoft.com/office/drawing/2014/main" id="{D96C9AC9-41C9-C328-954C-BCE52AEF5FC0}"/>
              </a:ext>
            </a:extLst>
          </p:cNvPr>
          <p:cNvSpPr/>
          <p:nvPr/>
        </p:nvSpPr>
        <p:spPr>
          <a:xfrm>
            <a:off x="295275" y="5791200"/>
            <a:ext cx="876300" cy="30777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cs-CZ"/>
          </a:p>
        </p:txBody>
      </p:sp>
      <p:sp>
        <p:nvSpPr>
          <p:cNvPr id="16" name="Rectangle 15">
            <a:extLst>
              <a:ext uri="{FF2B5EF4-FFF2-40B4-BE49-F238E27FC236}">
                <a16:creationId xmlns:a16="http://schemas.microsoft.com/office/drawing/2014/main" id="{1C1CA10F-A6BC-1A75-A92D-67EECC4EEAB8}"/>
              </a:ext>
            </a:extLst>
          </p:cNvPr>
          <p:cNvSpPr/>
          <p:nvPr/>
        </p:nvSpPr>
        <p:spPr>
          <a:xfrm>
            <a:off x="6096000" y="4657726"/>
            <a:ext cx="876300" cy="369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08433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BD7CC4-3BD7-BB37-82B1-7E3B09ADD468}"/>
              </a:ext>
            </a:extLst>
          </p:cNvPr>
          <p:cNvPicPr>
            <a:picLocks noChangeAspect="1"/>
          </p:cNvPicPr>
          <p:nvPr/>
        </p:nvPicPr>
        <p:blipFill>
          <a:blip r:embed="rId2">
            <a:alphaModFix amt="26000"/>
            <a:extLst>
              <a:ext uri="{28A0092B-C50C-407E-A947-70E740481C1C}">
                <a14:useLocalDpi xmlns:a14="http://schemas.microsoft.com/office/drawing/2010/main" val="0"/>
              </a:ext>
            </a:extLst>
          </a:blip>
          <a:srcRect/>
          <a:stretch/>
        </p:blipFill>
        <p:spPr>
          <a:xfrm flipH="1">
            <a:off x="395721" y="775855"/>
            <a:ext cx="9129279" cy="6320270"/>
          </a:xfrm>
          <a:prstGeom prst="rect">
            <a:avLst/>
          </a:prstGeom>
        </p:spPr>
      </p:pic>
      <p:sp>
        <p:nvSpPr>
          <p:cNvPr id="7" name="Title 1">
            <a:extLst>
              <a:ext uri="{FF2B5EF4-FFF2-40B4-BE49-F238E27FC236}">
                <a16:creationId xmlns:a16="http://schemas.microsoft.com/office/drawing/2014/main" id="{5A35FD7E-63C2-B805-C3C3-702149A65445}"/>
              </a:ext>
            </a:extLst>
          </p:cNvPr>
          <p:cNvSpPr txBox="1">
            <a:spLocks/>
          </p:cNvSpPr>
          <p:nvPr/>
        </p:nvSpPr>
        <p:spPr>
          <a:xfrm>
            <a:off x="-413768" y="5941029"/>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95000"/>
                    <a:lumOff val="5000"/>
                  </a:schemeClr>
                </a:solidFill>
                <a:latin typeface="Sternbach" panose="02000500000000000000" pitchFamily="2" charset="0"/>
              </a:rPr>
              <a:t>fighters…</a:t>
            </a:r>
          </a:p>
        </p:txBody>
      </p:sp>
      <p:sp>
        <p:nvSpPr>
          <p:cNvPr id="9" name="Title 1">
            <a:extLst>
              <a:ext uri="{FF2B5EF4-FFF2-40B4-BE49-F238E27FC236}">
                <a16:creationId xmlns:a16="http://schemas.microsoft.com/office/drawing/2014/main" id="{47C507C1-6FA8-45A1-F6D3-84EB9268C07D}"/>
              </a:ext>
            </a:extLst>
          </p:cNvPr>
          <p:cNvSpPr txBox="1">
            <a:spLocks/>
          </p:cNvSpPr>
          <p:nvPr/>
        </p:nvSpPr>
        <p:spPr>
          <a:xfrm>
            <a:off x="-340166" y="5960079"/>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85000"/>
                    <a:lumOff val="15000"/>
                  </a:schemeClr>
                </a:solidFill>
                <a:latin typeface="Sternbach" panose="02000500000000000000" pitchFamily="2" charset="0"/>
              </a:rPr>
              <a:t>fighters…</a:t>
            </a:r>
          </a:p>
        </p:txBody>
      </p:sp>
      <p:sp>
        <p:nvSpPr>
          <p:cNvPr id="10" name="Title 1">
            <a:extLst>
              <a:ext uri="{FF2B5EF4-FFF2-40B4-BE49-F238E27FC236}">
                <a16:creationId xmlns:a16="http://schemas.microsoft.com/office/drawing/2014/main" id="{35E51F3B-5C8C-F0A8-5AC6-2AA61AF5406D}"/>
              </a:ext>
            </a:extLst>
          </p:cNvPr>
          <p:cNvSpPr txBox="1">
            <a:spLocks/>
          </p:cNvSpPr>
          <p:nvPr/>
        </p:nvSpPr>
        <p:spPr>
          <a:xfrm>
            <a:off x="-266564" y="5950554"/>
            <a:ext cx="3610825" cy="84197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400" i="1" dirty="0">
                <a:solidFill>
                  <a:schemeClr val="tx1">
                    <a:lumMod val="75000"/>
                    <a:lumOff val="25000"/>
                  </a:schemeClr>
                </a:solidFill>
                <a:latin typeface="Sternbach" panose="02000500000000000000" pitchFamily="2" charset="0"/>
              </a:rPr>
              <a:t>fighters…</a:t>
            </a:r>
          </a:p>
        </p:txBody>
      </p:sp>
      <p:sp>
        <p:nvSpPr>
          <p:cNvPr id="5" name="Title 1">
            <a:extLst>
              <a:ext uri="{FF2B5EF4-FFF2-40B4-BE49-F238E27FC236}">
                <a16:creationId xmlns:a16="http://schemas.microsoft.com/office/drawing/2014/main" id="{B1D4CEF6-38F8-5404-CBEB-74918D14E2AB}"/>
              </a:ext>
            </a:extLst>
          </p:cNvPr>
          <p:cNvSpPr txBox="1">
            <a:spLocks/>
          </p:cNvSpPr>
          <p:nvPr/>
        </p:nvSpPr>
        <p:spPr>
          <a:xfrm>
            <a:off x="428625" y="-71751"/>
            <a:ext cx="11248837" cy="16206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ternbach" panose="02000500000000000000" pitchFamily="2" charset="0"/>
              </a:rPr>
              <a:t>The </a:t>
            </a:r>
            <a:r>
              <a:rPr lang="en-US" sz="3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0800000" scaled="1"/>
                  <a:tileRect/>
                </a:gradFill>
                <a:latin typeface="Sternbach" panose="02000500000000000000" pitchFamily="2" charset="0"/>
              </a:rPr>
              <a:t>toughest</a:t>
            </a:r>
            <a:r>
              <a:rPr lang="cs-CZ" sz="3200" dirty="0">
                <a:solidFill>
                  <a:schemeClr val="bg1"/>
                </a:solidFill>
                <a:latin typeface="Sternbach" panose="02000500000000000000" pitchFamily="2" charset="0"/>
              </a:rPr>
              <a:t> &amp; </a:t>
            </a:r>
            <a:r>
              <a:rPr lang="cs-CZ" sz="3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most dangerous</a:t>
            </a:r>
            <a:r>
              <a:rPr lang="en-US" sz="32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 guys </a:t>
            </a:r>
            <a:r>
              <a:rPr lang="en-US" sz="3200" dirty="0">
                <a:solidFill>
                  <a:schemeClr val="bg1"/>
                </a:solidFill>
                <a:latin typeface="Sternbach" panose="02000500000000000000" pitchFamily="2" charset="0"/>
              </a:rPr>
              <a:t>in the octagon within the UFC.</a:t>
            </a:r>
            <a:endParaRPr lang="cs-CZ" sz="5400" dirty="0">
              <a:solidFill>
                <a:schemeClr val="bg1"/>
              </a:solidFill>
              <a:latin typeface="Sternbach" panose="02000500000000000000" pitchFamily="2" charset="0"/>
            </a:endParaRPr>
          </a:p>
        </p:txBody>
      </p:sp>
      <p:graphicFrame>
        <p:nvGraphicFramePr>
          <p:cNvPr id="11" name="Chart 10">
            <a:extLst>
              <a:ext uri="{FF2B5EF4-FFF2-40B4-BE49-F238E27FC236}">
                <a16:creationId xmlns:a16="http://schemas.microsoft.com/office/drawing/2014/main" id="{F5DF8231-C430-CCAF-6727-A5141EE9AA6C}"/>
              </a:ext>
            </a:extLst>
          </p:cNvPr>
          <p:cNvGraphicFramePr>
            <a:graphicFrameLocks/>
          </p:cNvGraphicFramePr>
          <p:nvPr>
            <p:extLst>
              <p:ext uri="{D42A27DB-BD31-4B8C-83A1-F6EECF244321}">
                <p14:modId xmlns:p14="http://schemas.microsoft.com/office/powerpoint/2010/main" val="3022524073"/>
              </p:ext>
            </p:extLst>
          </p:nvPr>
        </p:nvGraphicFramePr>
        <p:xfrm>
          <a:off x="5495925" y="2904287"/>
          <a:ext cx="6326667" cy="362162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81FA99FE-3A93-DB3E-0149-27BF64464FC6}"/>
              </a:ext>
            </a:extLst>
          </p:cNvPr>
          <p:cNvSpPr txBox="1"/>
          <p:nvPr/>
        </p:nvSpPr>
        <p:spPr>
          <a:xfrm>
            <a:off x="1200150" y="3622182"/>
            <a:ext cx="5524500" cy="1938992"/>
          </a:xfrm>
          <a:prstGeom prst="rect">
            <a:avLst/>
          </a:prstGeom>
          <a:noFill/>
        </p:spPr>
        <p:txBody>
          <a:bodyPr wrap="square" rtlCol="0">
            <a:spAutoFit/>
          </a:bodyPr>
          <a:lstStyle/>
          <a:p>
            <a:r>
              <a:rPr lang="en-US" sz="2000" dirty="0">
                <a:solidFill>
                  <a:schemeClr val="bg1"/>
                </a:solidFill>
                <a:latin typeface="Sternbach" panose="02000500000000000000" pitchFamily="2" charset="0"/>
              </a:rPr>
              <a:t>Here you can find the number of knockdowns by individual fighters as well as their significant strikes. Knockdowns are listed over the course of their careers, while significant strikes are provided as an average per fight.</a:t>
            </a:r>
            <a:endParaRPr lang="cs-CZ" sz="2000" dirty="0">
              <a:solidFill>
                <a:schemeClr val="bg1"/>
              </a:solidFill>
              <a:latin typeface="Sternbach" panose="02000500000000000000" pitchFamily="2" charset="0"/>
            </a:endParaRPr>
          </a:p>
        </p:txBody>
      </p:sp>
      <p:graphicFrame>
        <p:nvGraphicFramePr>
          <p:cNvPr id="2" name="Chart 1">
            <a:extLst>
              <a:ext uri="{FF2B5EF4-FFF2-40B4-BE49-F238E27FC236}">
                <a16:creationId xmlns:a16="http://schemas.microsoft.com/office/drawing/2014/main" id="{DFF9BEB3-7AEB-A8BB-EC92-5B2A74C433B1}"/>
              </a:ext>
            </a:extLst>
          </p:cNvPr>
          <p:cNvGraphicFramePr>
            <a:graphicFrameLocks/>
          </p:cNvGraphicFramePr>
          <p:nvPr>
            <p:extLst>
              <p:ext uri="{D42A27DB-BD31-4B8C-83A1-F6EECF244321}">
                <p14:modId xmlns:p14="http://schemas.microsoft.com/office/powerpoint/2010/main" val="822569277"/>
              </p:ext>
            </p:extLst>
          </p:nvPr>
        </p:nvGraphicFramePr>
        <p:xfrm>
          <a:off x="6428016" y="1644440"/>
          <a:ext cx="6109839" cy="420108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0F062CAC-C4B6-9178-677C-02CE54585938}"/>
              </a:ext>
            </a:extLst>
          </p:cNvPr>
          <p:cNvSpPr txBox="1"/>
          <p:nvPr/>
        </p:nvSpPr>
        <p:spPr>
          <a:xfrm rot="20482146">
            <a:off x="7772616" y="1001937"/>
            <a:ext cx="3277114" cy="461665"/>
          </a:xfrm>
          <a:prstGeom prst="rect">
            <a:avLst/>
          </a:prstGeom>
          <a:noFill/>
        </p:spPr>
        <p:txBody>
          <a:bodyPr wrap="square">
            <a:spAutoFit/>
          </a:bodyPr>
          <a:lstStyle/>
          <a:p>
            <a:r>
              <a:rPr lang="cs-CZ" sz="2400"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path path="circle">
                    <a:fillToRect l="50000" t="50000" r="50000" b="50000"/>
                  </a:path>
                  <a:tileRect/>
                </a:gradFill>
                <a:latin typeface="Sternbach" panose="02000500000000000000" pitchFamily="2" charset="0"/>
              </a:rPr>
              <a:t>Knockdowns</a:t>
            </a:r>
            <a:endParaRPr lang="cs-CZ" sz="2000" dirty="0"/>
          </a:p>
        </p:txBody>
      </p:sp>
      <p:sp>
        <p:nvSpPr>
          <p:cNvPr id="15" name="TextBox 14">
            <a:extLst>
              <a:ext uri="{FF2B5EF4-FFF2-40B4-BE49-F238E27FC236}">
                <a16:creationId xmlns:a16="http://schemas.microsoft.com/office/drawing/2014/main" id="{1BFF7C9E-0D95-6273-6E64-8BC279E7D9F2}"/>
              </a:ext>
            </a:extLst>
          </p:cNvPr>
          <p:cNvSpPr txBox="1"/>
          <p:nvPr/>
        </p:nvSpPr>
        <p:spPr>
          <a:xfrm rot="20231181">
            <a:off x="10100188" y="2622534"/>
            <a:ext cx="2323988" cy="707886"/>
          </a:xfrm>
          <a:prstGeom prst="rect">
            <a:avLst/>
          </a:prstGeom>
          <a:noFill/>
        </p:spPr>
        <p:txBody>
          <a:bodyPr wrap="square">
            <a:spAutoFit/>
          </a:bodyPr>
          <a:lstStyle/>
          <a:p>
            <a:r>
              <a:rPr lang="cs-CZ" sz="2000" dirty="0">
                <a:solidFill>
                  <a:schemeClr val="bg1">
                    <a:lumMod val="65000"/>
                  </a:schemeClr>
                </a:solidFill>
                <a:latin typeface="Sternbach" panose="02000500000000000000" pitchFamily="2" charset="0"/>
              </a:rPr>
              <a:t>Significant strikes</a:t>
            </a:r>
            <a:endParaRPr lang="cs-CZ" sz="2000" dirty="0">
              <a:solidFill>
                <a:schemeClr val="bg1">
                  <a:lumMod val="65000"/>
                </a:schemeClr>
              </a:solidFill>
            </a:endParaRPr>
          </a:p>
        </p:txBody>
      </p:sp>
    </p:spTree>
    <p:extLst>
      <p:ext uri="{BB962C8B-B14F-4D97-AF65-F5344CB8AC3E}">
        <p14:creationId xmlns:p14="http://schemas.microsoft.com/office/powerpoint/2010/main" val="252472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0D12CA26-7468-86EA-28FF-7ABAC4723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BC9B11-C026-EF30-BEEA-8AEE94CDBDB7}"/>
              </a:ext>
            </a:extLst>
          </p:cNvPr>
          <p:cNvSpPr>
            <a:spLocks noGrp="1"/>
          </p:cNvSpPr>
          <p:nvPr>
            <p:ph type="ctrTitle"/>
          </p:nvPr>
        </p:nvSpPr>
        <p:spPr>
          <a:xfrm>
            <a:off x="6702015" y="4761479"/>
            <a:ext cx="3310551" cy="1946762"/>
          </a:xfrm>
        </p:spPr>
        <p:txBody>
          <a:bodyPr>
            <a:normAutofit/>
          </a:bodyPr>
          <a:lstStyle/>
          <a:p>
            <a:r>
              <a:rPr lang="cs-CZ" sz="11500" i="1" dirty="0">
                <a:solidFill>
                  <a:schemeClr val="bg1"/>
                </a:solidFill>
                <a:effectLst>
                  <a:outerShdw blurRad="50800" dist="38100" dir="5400000" algn="t" rotWithShape="0">
                    <a:prstClr val="black">
                      <a:alpha val="40000"/>
                    </a:prstClr>
                  </a:outerShdw>
                </a:effectLst>
                <a:latin typeface="Sternbach" panose="02000500000000000000" pitchFamily="2" charset="0"/>
              </a:rPr>
              <a:t>UFC</a:t>
            </a:r>
          </a:p>
        </p:txBody>
      </p:sp>
      <p:sp>
        <p:nvSpPr>
          <p:cNvPr id="4" name="Title 1">
            <a:extLst>
              <a:ext uri="{FF2B5EF4-FFF2-40B4-BE49-F238E27FC236}">
                <a16:creationId xmlns:a16="http://schemas.microsoft.com/office/drawing/2014/main" id="{DA2EA5D5-98B5-5778-44CA-4E3025B3B820}"/>
              </a:ext>
            </a:extLst>
          </p:cNvPr>
          <p:cNvSpPr txBox="1">
            <a:spLocks/>
          </p:cNvSpPr>
          <p:nvPr/>
        </p:nvSpPr>
        <p:spPr>
          <a:xfrm>
            <a:off x="6618930" y="4761479"/>
            <a:ext cx="3310551" cy="194676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11500" i="1" dirty="0">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atin typeface="Sternbach" panose="02000500000000000000" pitchFamily="2" charset="0"/>
              </a:rPr>
              <a:t>UFC</a:t>
            </a:r>
          </a:p>
        </p:txBody>
      </p:sp>
      <p:sp>
        <p:nvSpPr>
          <p:cNvPr id="5" name="Title 1">
            <a:extLst>
              <a:ext uri="{FF2B5EF4-FFF2-40B4-BE49-F238E27FC236}">
                <a16:creationId xmlns:a16="http://schemas.microsoft.com/office/drawing/2014/main" id="{236FAEB1-F30C-FF2F-B022-7D0C87ECC960}"/>
              </a:ext>
            </a:extLst>
          </p:cNvPr>
          <p:cNvSpPr txBox="1">
            <a:spLocks/>
          </p:cNvSpPr>
          <p:nvPr/>
        </p:nvSpPr>
        <p:spPr>
          <a:xfrm>
            <a:off x="8580609" y="5946789"/>
            <a:ext cx="3908081" cy="4191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2400" i="1" dirty="0">
                <a:solidFill>
                  <a:schemeClr val="bg1"/>
                </a:solidFill>
                <a:latin typeface="Sternbach" panose="02000500000000000000" pitchFamily="2" charset="0"/>
              </a:rPr>
              <a:t>data over time</a:t>
            </a:r>
          </a:p>
        </p:txBody>
      </p:sp>
      <p:sp>
        <p:nvSpPr>
          <p:cNvPr id="6" name="Title 1">
            <a:extLst>
              <a:ext uri="{FF2B5EF4-FFF2-40B4-BE49-F238E27FC236}">
                <a16:creationId xmlns:a16="http://schemas.microsoft.com/office/drawing/2014/main" id="{7A286DF1-3AD6-2705-ACFA-45AAE9823B6A}"/>
              </a:ext>
            </a:extLst>
          </p:cNvPr>
          <p:cNvSpPr txBox="1">
            <a:spLocks/>
          </p:cNvSpPr>
          <p:nvPr/>
        </p:nvSpPr>
        <p:spPr>
          <a:xfrm>
            <a:off x="8133971" y="6156350"/>
            <a:ext cx="3908081" cy="4191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1800" i="1" dirty="0">
                <a:solidFill>
                  <a:schemeClr val="bg1">
                    <a:lumMod val="65000"/>
                  </a:schemeClr>
                </a:solidFill>
                <a:latin typeface="Sternbach" panose="02000500000000000000" pitchFamily="2" charset="0"/>
              </a:rPr>
              <a:t>from 1994 until 2021</a:t>
            </a:r>
          </a:p>
        </p:txBody>
      </p:sp>
    </p:spTree>
    <p:extLst>
      <p:ext uri="{BB962C8B-B14F-4D97-AF65-F5344CB8AC3E}">
        <p14:creationId xmlns:p14="http://schemas.microsoft.com/office/powerpoint/2010/main" val="112654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TotalTime>
  <Words>517</Words>
  <Application>Microsoft Office PowerPoint</Application>
  <PresentationFormat>Widescreen</PresentationFormat>
  <Paragraphs>67</Paragraphs>
  <Slides>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Sternbach</vt:lpstr>
      <vt:lpstr>Office Theme</vt:lpstr>
      <vt:lpstr>UFC</vt:lpstr>
      <vt:lpstr>Since 1994, thousands of athletes have participated in the UFC. Thousands of fighters from around the world.</vt:lpstr>
      <vt:lpstr>PowerPoint Presentation</vt:lpstr>
      <vt:lpstr>PowerPoint Presentation</vt:lpstr>
      <vt:lpstr>PowerPoint Presentation</vt:lpstr>
      <vt:lpstr>PowerPoint Presentation</vt:lpstr>
      <vt:lpstr>PowerPoint Presentation</vt:lpstr>
      <vt:lpstr>PowerPoint Presentation</vt:lpstr>
      <vt:lpstr>UFC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Jakub Pawlas</dc:creator>
  <cp:lastModifiedBy>Jakub Pawlas</cp:lastModifiedBy>
  <cp:revision>17</cp:revision>
  <dcterms:created xsi:type="dcterms:W3CDTF">2024-09-03T08:20:46Z</dcterms:created>
  <dcterms:modified xsi:type="dcterms:W3CDTF">2024-09-03T16:12:04Z</dcterms:modified>
</cp:coreProperties>
</file>